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7"/>
  </p:notesMasterIdLst>
  <p:sldIdLst>
    <p:sldId id="256" r:id="rId2"/>
    <p:sldId id="364" r:id="rId3"/>
    <p:sldId id="365" r:id="rId4"/>
    <p:sldId id="461" r:id="rId5"/>
    <p:sldId id="440" r:id="rId6"/>
    <p:sldId id="442" r:id="rId7"/>
    <p:sldId id="441" r:id="rId8"/>
    <p:sldId id="444" r:id="rId9"/>
    <p:sldId id="450" r:id="rId10"/>
    <p:sldId id="449" r:id="rId11"/>
    <p:sldId id="354" r:id="rId12"/>
    <p:sldId id="446" r:id="rId13"/>
    <p:sldId id="448" r:id="rId14"/>
    <p:sldId id="451" r:id="rId15"/>
    <p:sldId id="453" r:id="rId16"/>
    <p:sldId id="455" r:id="rId17"/>
    <p:sldId id="456" r:id="rId18"/>
    <p:sldId id="457" r:id="rId19"/>
    <p:sldId id="452" r:id="rId20"/>
    <p:sldId id="458" r:id="rId21"/>
    <p:sldId id="459" r:id="rId22"/>
    <p:sldId id="341" r:id="rId23"/>
    <p:sldId id="363" r:id="rId24"/>
    <p:sldId id="460" r:id="rId25"/>
    <p:sldId id="419" r:id="rId26"/>
  </p:sldIdLst>
  <p:sldSz cx="9144000" cy="6858000" type="screen4x3"/>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08" autoAdjust="0"/>
    <p:restoredTop sz="94553" autoAdjust="0"/>
  </p:normalViewPr>
  <p:slideViewPr>
    <p:cSldViewPr>
      <p:cViewPr varScale="1">
        <p:scale>
          <a:sx n="153" d="100"/>
          <a:sy n="153" d="100"/>
        </p:scale>
        <p:origin x="2328" y="17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hlavičky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k-SK"/>
          </a:p>
        </p:txBody>
      </p:sp>
      <p:sp>
        <p:nvSpPr>
          <p:cNvPr id="3" name="Zástupný symbol dátum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027CA1-F709-4A6E-810F-ECA7E77EA738}" type="datetimeFigureOut">
              <a:rPr lang="sk-SK" smtClean="0"/>
              <a:t>15.11.20</a:t>
            </a:fld>
            <a:endParaRPr lang="sk-SK"/>
          </a:p>
        </p:txBody>
      </p:sp>
      <p:sp>
        <p:nvSpPr>
          <p:cNvPr id="4" name="Zástupný symbol obrazu snímky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symbol poznámok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symbol päty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k-SK"/>
          </a:p>
        </p:txBody>
      </p:sp>
      <p:sp>
        <p:nvSpPr>
          <p:cNvPr id="7" name="Zástupný symbol čísla snímky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E77BF5-EDC5-4EE3-A3E9-F82CAC365B49}" type="slidenum">
              <a:rPr lang="sk-SK" smtClean="0"/>
              <a:t>‹#›</a:t>
            </a:fld>
            <a:endParaRPr lang="sk-SK"/>
          </a:p>
        </p:txBody>
      </p:sp>
    </p:spTree>
    <p:extLst>
      <p:ext uri="{BB962C8B-B14F-4D97-AF65-F5344CB8AC3E}">
        <p14:creationId xmlns:p14="http://schemas.microsoft.com/office/powerpoint/2010/main" val="558553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endParaRPr lang="sk-SK" dirty="0"/>
          </a:p>
        </p:txBody>
      </p:sp>
      <p:sp>
        <p:nvSpPr>
          <p:cNvPr id="4" name="Zástupný symbol čísla snímky 3"/>
          <p:cNvSpPr>
            <a:spLocks noGrp="1"/>
          </p:cNvSpPr>
          <p:nvPr>
            <p:ph type="sldNum" sz="quarter" idx="10"/>
          </p:nvPr>
        </p:nvSpPr>
        <p:spPr/>
        <p:txBody>
          <a:bodyPr/>
          <a:lstStyle/>
          <a:p>
            <a:fld id="{86E77BF5-EDC5-4EE3-A3E9-F82CAC365B49}" type="slidenum">
              <a:rPr lang="sk-SK" smtClean="0"/>
              <a:t>1</a:t>
            </a:fld>
            <a:endParaRPr lang="sk-SK"/>
          </a:p>
        </p:txBody>
      </p:sp>
    </p:spTree>
    <p:extLst>
      <p:ext uri="{BB962C8B-B14F-4D97-AF65-F5344CB8AC3E}">
        <p14:creationId xmlns:p14="http://schemas.microsoft.com/office/powerpoint/2010/main" val="2421796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86E77BF5-EDC5-4EE3-A3E9-F82CAC365B49}" type="slidenum">
              <a:rPr lang="sk-SK" smtClean="0"/>
              <a:t>2</a:t>
            </a:fld>
            <a:endParaRPr lang="sk-SK"/>
          </a:p>
        </p:txBody>
      </p:sp>
    </p:spTree>
    <p:extLst>
      <p:ext uri="{BB962C8B-B14F-4D97-AF65-F5344CB8AC3E}">
        <p14:creationId xmlns:p14="http://schemas.microsoft.com/office/powerpoint/2010/main" val="38506324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á snímka">
    <p:spTree>
      <p:nvGrpSpPr>
        <p:cNvPr id="1" name=""/>
        <p:cNvGrpSpPr/>
        <p:nvPr/>
      </p:nvGrpSpPr>
      <p:grpSpPr>
        <a:xfrm>
          <a:off x="0" y="0"/>
          <a:ext cx="0" cy="0"/>
          <a:chOff x="0" y="0"/>
          <a:chExt cx="0" cy="0"/>
        </a:xfrm>
      </p:grpSpPr>
      <p:sp>
        <p:nvSpPr>
          <p:cNvPr id="10" name="Pravouhlý trojuholník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Nadpis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sk-SK"/>
              <a:t>Upravte štýly predlohy textu</a:t>
            </a:r>
            <a:endParaRPr kumimoji="0" lang="en-US"/>
          </a:p>
        </p:txBody>
      </p:sp>
      <p:sp>
        <p:nvSpPr>
          <p:cNvPr id="17" name="Podnadpis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sk-SK"/>
              <a:t>Upravte štýl predlohy podnadpisov</a:t>
            </a:r>
            <a:endParaRPr kumimoji="0" lang="en-US"/>
          </a:p>
        </p:txBody>
      </p:sp>
      <p:grpSp>
        <p:nvGrpSpPr>
          <p:cNvPr id="2" name="Skupina 1"/>
          <p:cNvGrpSpPr/>
          <p:nvPr/>
        </p:nvGrpSpPr>
        <p:grpSpPr>
          <a:xfrm>
            <a:off x="-3765" y="4953000"/>
            <a:ext cx="9147765" cy="1912088"/>
            <a:chOff x="-3765" y="4832896"/>
            <a:chExt cx="9147765" cy="2032192"/>
          </a:xfrm>
        </p:grpSpPr>
        <p:sp>
          <p:nvSpPr>
            <p:cNvPr id="7" name="Voľná forma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Voľná forma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Voľná forma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Rovná spojnica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Zástupný symbol dátumu 29"/>
          <p:cNvSpPr>
            <a:spLocks noGrp="1"/>
          </p:cNvSpPr>
          <p:nvPr>
            <p:ph type="dt" sz="half" idx="10"/>
          </p:nvPr>
        </p:nvSpPr>
        <p:spPr/>
        <p:txBody>
          <a:bodyPr/>
          <a:lstStyle>
            <a:lvl1pPr>
              <a:defRPr>
                <a:solidFill>
                  <a:srgbClr val="FFFFFF"/>
                </a:solidFill>
              </a:defRPr>
            </a:lvl1pPr>
            <a:extLst/>
          </a:lstStyle>
          <a:p>
            <a:fld id="{89746B45-C9FE-4154-9E24-C1D1C51684D8}" type="datetimeFigureOut">
              <a:rPr lang="sk-SK" smtClean="0"/>
              <a:t>15.11.20</a:t>
            </a:fld>
            <a:endParaRPr lang="sk-SK"/>
          </a:p>
        </p:txBody>
      </p:sp>
      <p:sp>
        <p:nvSpPr>
          <p:cNvPr id="19" name="Zástupný symbol päty 18"/>
          <p:cNvSpPr>
            <a:spLocks noGrp="1"/>
          </p:cNvSpPr>
          <p:nvPr>
            <p:ph type="ftr" sz="quarter" idx="11"/>
          </p:nvPr>
        </p:nvSpPr>
        <p:spPr/>
        <p:txBody>
          <a:bodyPr/>
          <a:lstStyle>
            <a:lvl1pPr>
              <a:defRPr>
                <a:solidFill>
                  <a:schemeClr val="accent1">
                    <a:tint val="20000"/>
                  </a:schemeClr>
                </a:solidFill>
              </a:defRPr>
            </a:lvl1pPr>
            <a:extLst/>
          </a:lstStyle>
          <a:p>
            <a:endParaRPr lang="sk-SK"/>
          </a:p>
        </p:txBody>
      </p:sp>
      <p:sp>
        <p:nvSpPr>
          <p:cNvPr id="27" name="Zástupný symbol čísla snímky 26"/>
          <p:cNvSpPr>
            <a:spLocks noGrp="1"/>
          </p:cNvSpPr>
          <p:nvPr>
            <p:ph type="sldNum" sz="quarter" idx="12"/>
          </p:nvPr>
        </p:nvSpPr>
        <p:spPr/>
        <p:txBody>
          <a:bodyPr/>
          <a:lstStyle>
            <a:lvl1pPr>
              <a:defRPr>
                <a:solidFill>
                  <a:srgbClr val="FFFFFF"/>
                </a:solidFill>
              </a:defRPr>
            </a:lvl1pPr>
            <a:extLst/>
          </a:lstStyle>
          <a:p>
            <a:fld id="{9492F485-D3B2-4E88-93F4-E5E1E2AAB39D}" type="slidenum">
              <a:rPr lang="sk-SK" smtClean="0"/>
              <a:t>‹#›</a:t>
            </a:fld>
            <a:endParaRPr lang="sk-S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3" name="Zástupný symbol obsahu 2"/>
          <p:cNvSpPr>
            <a:spLocks noGrp="1"/>
          </p:cNvSpPr>
          <p:nvPr>
            <p:ph idx="1"/>
          </p:nvPr>
        </p:nvSpPr>
        <p:spPr/>
        <p:txBody>
          <a:bodyPr/>
          <a:lstStyle/>
          <a:p>
            <a:pPr lvl="0" eaLnBrk="1" latinLnBrk="0" hangingPunct="1"/>
            <a:r>
              <a:rPr lang="sk-SK"/>
              <a:t>Upravte štýl predlohy textu.</a:t>
            </a:r>
          </a:p>
          <a:p>
            <a:pPr lvl="1" eaLnBrk="1" latinLnBrk="0" hangingPunct="1"/>
            <a:r>
              <a:rPr lang="sk-SK"/>
              <a:t>Druhá úroveň</a:t>
            </a:r>
          </a:p>
          <a:p>
            <a:pPr lvl="2" eaLnBrk="1" latinLnBrk="0" hangingPunct="1"/>
            <a:r>
              <a:rPr lang="sk-SK"/>
              <a:t>Tretia úroveň</a:t>
            </a:r>
          </a:p>
          <a:p>
            <a:pPr lvl="3" eaLnBrk="1" latinLnBrk="0" hangingPunct="1"/>
            <a:r>
              <a:rPr lang="sk-SK"/>
              <a:t>Štvrtá úroveň</a:t>
            </a:r>
          </a:p>
          <a:p>
            <a:pPr lvl="4" eaLnBrk="1" latinLnBrk="0" hangingPunct="1"/>
            <a:r>
              <a:rPr lang="sk-SK"/>
              <a:t>Piata úroveň</a:t>
            </a:r>
            <a:endParaRPr kumimoji="0" lang="en-US"/>
          </a:p>
        </p:txBody>
      </p:sp>
      <p:sp>
        <p:nvSpPr>
          <p:cNvPr id="4" name="Zástupný symbol dátumu 3"/>
          <p:cNvSpPr>
            <a:spLocks noGrp="1"/>
          </p:cNvSpPr>
          <p:nvPr>
            <p:ph type="dt" sz="half" idx="10"/>
          </p:nvPr>
        </p:nvSpPr>
        <p:spPr/>
        <p:txBody>
          <a:bodyPr/>
          <a:lstStyle/>
          <a:p>
            <a:fld id="{89746B45-C9FE-4154-9E24-C1D1C51684D8}" type="datetimeFigureOut">
              <a:rPr lang="sk-SK" smtClean="0"/>
              <a:t>15.11.20</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9492F485-D3B2-4E88-93F4-E5E1E2AAB39D}" type="slidenum">
              <a:rPr lang="sk-SK" smtClean="0"/>
              <a:t>‹#›</a:t>
            </a:fld>
            <a:endParaRPr lang="sk-SK"/>
          </a:p>
        </p:txBody>
      </p:sp>
      <p:sp>
        <p:nvSpPr>
          <p:cNvPr id="7" name="Nadpis 6"/>
          <p:cNvSpPr>
            <a:spLocks noGrp="1"/>
          </p:cNvSpPr>
          <p:nvPr>
            <p:ph type="title"/>
          </p:nvPr>
        </p:nvSpPr>
        <p:spPr/>
        <p:txBody>
          <a:bodyPr rtlCol="0"/>
          <a:lstStyle/>
          <a:p>
            <a:r>
              <a:rPr kumimoji="0" lang="sk-SK"/>
              <a:t>Upravte štýly predlohy textu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bg>
      <p:bgRef idx="1002">
        <a:schemeClr val="bg1"/>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sk-SK"/>
              <a:t>Upravte štýly predlohy textu</a:t>
            </a:r>
            <a:endParaRPr kumimoji="0" lang="en-US"/>
          </a:p>
        </p:txBody>
      </p:sp>
      <p:sp>
        <p:nvSpPr>
          <p:cNvPr id="3" name="Zástupný symbol textu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sk-SK"/>
              <a:t>Upravte štýl predlohy textu.</a:t>
            </a:r>
          </a:p>
        </p:txBody>
      </p:sp>
      <p:sp>
        <p:nvSpPr>
          <p:cNvPr id="4" name="Zástupný symbol dátumu 3"/>
          <p:cNvSpPr>
            <a:spLocks noGrp="1"/>
          </p:cNvSpPr>
          <p:nvPr>
            <p:ph type="dt" sz="half" idx="10"/>
          </p:nvPr>
        </p:nvSpPr>
        <p:spPr/>
        <p:txBody>
          <a:bodyPr/>
          <a:lstStyle/>
          <a:p>
            <a:fld id="{89746B45-C9FE-4154-9E24-C1D1C51684D8}" type="datetimeFigureOut">
              <a:rPr lang="sk-SK" smtClean="0"/>
              <a:t>15.11.20</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9492F485-D3B2-4E88-93F4-E5E1E2AAB39D}" type="slidenum">
              <a:rPr lang="sk-SK" smtClean="0"/>
              <a:t>‹#›</a:t>
            </a:fld>
            <a:endParaRPr lang="sk-SK"/>
          </a:p>
        </p:txBody>
      </p:sp>
      <p:sp>
        <p:nvSpPr>
          <p:cNvPr id="7" name="Výložka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Výložka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bg>
      <p:bgRef idx="1002">
        <a:schemeClr val="bg1"/>
      </p:bgRef>
    </p:bg>
    <p:spTree>
      <p:nvGrpSpPr>
        <p:cNvPr id="1" name=""/>
        <p:cNvGrpSpPr/>
        <p:nvPr/>
      </p:nvGrpSpPr>
      <p:grpSpPr>
        <a:xfrm>
          <a:off x="0" y="0"/>
          <a:ext cx="0" cy="0"/>
          <a:chOff x="0" y="0"/>
          <a:chExt cx="0" cy="0"/>
        </a:xfrm>
      </p:grpSpPr>
      <p:sp>
        <p:nvSpPr>
          <p:cNvPr id="3" name="Zástupný symbol obsah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sk-SK"/>
              <a:t>Upravte štýl predlohy textu.</a:t>
            </a:r>
          </a:p>
          <a:p>
            <a:pPr lvl="1" eaLnBrk="1" latinLnBrk="0" hangingPunct="1"/>
            <a:r>
              <a:rPr lang="sk-SK"/>
              <a:t>Druhá úroveň</a:t>
            </a:r>
          </a:p>
          <a:p>
            <a:pPr lvl="2" eaLnBrk="1" latinLnBrk="0" hangingPunct="1"/>
            <a:r>
              <a:rPr lang="sk-SK"/>
              <a:t>Tretia úroveň</a:t>
            </a:r>
          </a:p>
          <a:p>
            <a:pPr lvl="3" eaLnBrk="1" latinLnBrk="0" hangingPunct="1"/>
            <a:r>
              <a:rPr lang="sk-SK"/>
              <a:t>Štvrtá úroveň</a:t>
            </a:r>
          </a:p>
          <a:p>
            <a:pPr lvl="4" eaLnBrk="1" latinLnBrk="0" hangingPunct="1"/>
            <a:r>
              <a:rPr lang="sk-SK"/>
              <a:t>Piata úroveň</a:t>
            </a:r>
            <a:endParaRPr kumimoji="0" lang="en-US"/>
          </a:p>
        </p:txBody>
      </p:sp>
      <p:sp>
        <p:nvSpPr>
          <p:cNvPr id="4" name="Zástupný symbol obsah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sk-SK"/>
              <a:t>Upravte štýl predlohy textu.</a:t>
            </a:r>
          </a:p>
          <a:p>
            <a:pPr lvl="1" eaLnBrk="1" latinLnBrk="0" hangingPunct="1"/>
            <a:r>
              <a:rPr lang="sk-SK"/>
              <a:t>Druhá úroveň</a:t>
            </a:r>
          </a:p>
          <a:p>
            <a:pPr lvl="2" eaLnBrk="1" latinLnBrk="0" hangingPunct="1"/>
            <a:r>
              <a:rPr lang="sk-SK"/>
              <a:t>Tretia úroveň</a:t>
            </a:r>
          </a:p>
          <a:p>
            <a:pPr lvl="3" eaLnBrk="1" latinLnBrk="0" hangingPunct="1"/>
            <a:r>
              <a:rPr lang="sk-SK"/>
              <a:t>Štvrtá úroveň</a:t>
            </a:r>
          </a:p>
          <a:p>
            <a:pPr lvl="4" eaLnBrk="1" latinLnBrk="0" hangingPunct="1"/>
            <a:r>
              <a:rPr lang="sk-SK"/>
              <a:t>Piata úroveň</a:t>
            </a:r>
            <a:endParaRPr kumimoji="0" lang="en-US"/>
          </a:p>
        </p:txBody>
      </p:sp>
      <p:sp>
        <p:nvSpPr>
          <p:cNvPr id="5" name="Zástupný symbol dátumu 4"/>
          <p:cNvSpPr>
            <a:spLocks noGrp="1"/>
          </p:cNvSpPr>
          <p:nvPr>
            <p:ph type="dt" sz="half" idx="10"/>
          </p:nvPr>
        </p:nvSpPr>
        <p:spPr/>
        <p:txBody>
          <a:bodyPr/>
          <a:lstStyle/>
          <a:p>
            <a:fld id="{89746B45-C9FE-4154-9E24-C1D1C51684D8}" type="datetimeFigureOut">
              <a:rPr lang="sk-SK" smtClean="0"/>
              <a:t>15.11.20</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9492F485-D3B2-4E88-93F4-E5E1E2AAB39D}" type="slidenum">
              <a:rPr lang="sk-SK" smtClean="0"/>
              <a:t>‹#›</a:t>
            </a:fld>
            <a:endParaRPr lang="sk-SK"/>
          </a:p>
        </p:txBody>
      </p:sp>
      <p:sp>
        <p:nvSpPr>
          <p:cNvPr id="8" name="Nadpis 7"/>
          <p:cNvSpPr>
            <a:spLocks noGrp="1"/>
          </p:cNvSpPr>
          <p:nvPr>
            <p:ph type="title"/>
          </p:nvPr>
        </p:nvSpPr>
        <p:spPr/>
        <p:txBody>
          <a:bodyPr rtlCol="0"/>
          <a:lstStyle/>
          <a:p>
            <a:r>
              <a:rPr kumimoji="0" lang="sk-SK"/>
              <a:t>Upravte štýly predlohy textu</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ovnanie">
    <p:bg>
      <p:bgRef idx="1003">
        <a:schemeClr val="bg1"/>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8229600" cy="1143000"/>
          </a:xfrm>
        </p:spPr>
        <p:txBody>
          <a:bodyPr anchor="ctr"/>
          <a:lstStyle>
            <a:lvl1pPr>
              <a:defRPr/>
            </a:lvl1pPr>
            <a:extLst/>
          </a:lstStyle>
          <a:p>
            <a:r>
              <a:rPr kumimoji="0" lang="sk-SK"/>
              <a:t>Upravte štýly predlohy textu</a:t>
            </a:r>
            <a:endParaRPr kumimoji="0" lang="en-US"/>
          </a:p>
        </p:txBody>
      </p:sp>
      <p:sp>
        <p:nvSpPr>
          <p:cNvPr id="3" name="Zástupný symbol textu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sk-SK"/>
              <a:t>Upravte štýl predlohy textu.</a:t>
            </a:r>
          </a:p>
        </p:txBody>
      </p:sp>
      <p:sp>
        <p:nvSpPr>
          <p:cNvPr id="4" name="Zástupný symbol textu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sk-SK"/>
              <a:t>Upravte štýl predlohy textu.</a:t>
            </a:r>
          </a:p>
        </p:txBody>
      </p:sp>
      <p:sp>
        <p:nvSpPr>
          <p:cNvPr id="5" name="Zástupný symbol obsah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sk-SK"/>
              <a:t>Upravte štýl predlohy textu.</a:t>
            </a:r>
          </a:p>
          <a:p>
            <a:pPr lvl="1" eaLnBrk="1" latinLnBrk="0" hangingPunct="1"/>
            <a:r>
              <a:rPr lang="sk-SK"/>
              <a:t>Druhá úroveň</a:t>
            </a:r>
          </a:p>
          <a:p>
            <a:pPr lvl="2" eaLnBrk="1" latinLnBrk="0" hangingPunct="1"/>
            <a:r>
              <a:rPr lang="sk-SK"/>
              <a:t>Tretia úroveň</a:t>
            </a:r>
          </a:p>
          <a:p>
            <a:pPr lvl="3" eaLnBrk="1" latinLnBrk="0" hangingPunct="1"/>
            <a:r>
              <a:rPr lang="sk-SK"/>
              <a:t>Štvrtá úroveň</a:t>
            </a:r>
          </a:p>
          <a:p>
            <a:pPr lvl="4" eaLnBrk="1" latinLnBrk="0" hangingPunct="1"/>
            <a:r>
              <a:rPr lang="sk-SK"/>
              <a:t>Piata úroveň</a:t>
            </a:r>
            <a:endParaRPr kumimoji="0" lang="en-US"/>
          </a:p>
        </p:txBody>
      </p:sp>
      <p:sp>
        <p:nvSpPr>
          <p:cNvPr id="6" name="Zástupný symbol obsah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sk-SK"/>
              <a:t>Upravte štýl predlohy textu.</a:t>
            </a:r>
          </a:p>
          <a:p>
            <a:pPr lvl="1" eaLnBrk="1" latinLnBrk="0" hangingPunct="1"/>
            <a:r>
              <a:rPr lang="sk-SK"/>
              <a:t>Druhá úroveň</a:t>
            </a:r>
          </a:p>
          <a:p>
            <a:pPr lvl="2" eaLnBrk="1" latinLnBrk="0" hangingPunct="1"/>
            <a:r>
              <a:rPr lang="sk-SK"/>
              <a:t>Tretia úroveň</a:t>
            </a:r>
          </a:p>
          <a:p>
            <a:pPr lvl="3" eaLnBrk="1" latinLnBrk="0" hangingPunct="1"/>
            <a:r>
              <a:rPr lang="sk-SK"/>
              <a:t>Štvrtá úroveň</a:t>
            </a:r>
          </a:p>
          <a:p>
            <a:pPr lvl="4" eaLnBrk="1" latinLnBrk="0" hangingPunct="1"/>
            <a:r>
              <a:rPr lang="sk-SK"/>
              <a:t>Piata úroveň</a:t>
            </a:r>
            <a:endParaRPr kumimoji="0" lang="en-US"/>
          </a:p>
        </p:txBody>
      </p:sp>
      <p:sp>
        <p:nvSpPr>
          <p:cNvPr id="7" name="Zástupný symbol dátumu 6"/>
          <p:cNvSpPr>
            <a:spLocks noGrp="1"/>
          </p:cNvSpPr>
          <p:nvPr>
            <p:ph type="dt" sz="half" idx="10"/>
          </p:nvPr>
        </p:nvSpPr>
        <p:spPr/>
        <p:txBody>
          <a:bodyPr/>
          <a:lstStyle/>
          <a:p>
            <a:fld id="{89746B45-C9FE-4154-9E24-C1D1C51684D8}" type="datetimeFigureOut">
              <a:rPr lang="sk-SK" smtClean="0"/>
              <a:t>15.11.20</a:t>
            </a:fld>
            <a:endParaRPr lang="sk-SK"/>
          </a:p>
        </p:txBody>
      </p:sp>
      <p:sp>
        <p:nvSpPr>
          <p:cNvPr id="8" name="Zástupný symbol päty 7"/>
          <p:cNvSpPr>
            <a:spLocks noGrp="1"/>
          </p:cNvSpPr>
          <p:nvPr>
            <p:ph type="ftr" sz="quarter" idx="11"/>
          </p:nvPr>
        </p:nvSpPr>
        <p:spPr/>
        <p:txBody>
          <a:bodyPr/>
          <a:lstStyle/>
          <a:p>
            <a:endParaRPr lang="sk-SK"/>
          </a:p>
        </p:txBody>
      </p:sp>
      <p:sp>
        <p:nvSpPr>
          <p:cNvPr id="9" name="Zástupný symbol čísla snímky 8"/>
          <p:cNvSpPr>
            <a:spLocks noGrp="1"/>
          </p:cNvSpPr>
          <p:nvPr>
            <p:ph type="sldNum" sz="quarter" idx="12"/>
          </p:nvPr>
        </p:nvSpPr>
        <p:spPr/>
        <p:txBody>
          <a:bodyPr/>
          <a:lstStyle/>
          <a:p>
            <a:fld id="{9492F485-D3B2-4E88-93F4-E5E1E2AAB39D}" type="slidenum">
              <a:rPr lang="sk-SK" smtClean="0"/>
              <a:t>‹#›</a:t>
            </a:fld>
            <a:endParaRPr lang="sk-SK"/>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bg>
      <p:bgRef idx="1002">
        <a:schemeClr val="bg1"/>
      </p:bgRef>
    </p:bg>
    <p:spTree>
      <p:nvGrpSpPr>
        <p:cNvPr id="1" name=""/>
        <p:cNvGrpSpPr/>
        <p:nvPr/>
      </p:nvGrpSpPr>
      <p:grpSpPr>
        <a:xfrm>
          <a:off x="0" y="0"/>
          <a:ext cx="0" cy="0"/>
          <a:chOff x="0" y="0"/>
          <a:chExt cx="0" cy="0"/>
        </a:xfrm>
      </p:grpSpPr>
      <p:sp>
        <p:nvSpPr>
          <p:cNvPr id="3" name="Zástupný symbol dátumu 2"/>
          <p:cNvSpPr>
            <a:spLocks noGrp="1"/>
          </p:cNvSpPr>
          <p:nvPr>
            <p:ph type="dt" sz="half" idx="10"/>
          </p:nvPr>
        </p:nvSpPr>
        <p:spPr/>
        <p:txBody>
          <a:bodyPr/>
          <a:lstStyle/>
          <a:p>
            <a:fld id="{89746B45-C9FE-4154-9E24-C1D1C51684D8}" type="datetimeFigureOut">
              <a:rPr lang="sk-SK" smtClean="0"/>
              <a:t>15.11.20</a:t>
            </a:fld>
            <a:endParaRPr lang="sk-SK"/>
          </a:p>
        </p:txBody>
      </p:sp>
      <p:sp>
        <p:nvSpPr>
          <p:cNvPr id="4" name="Zástupný symbol päty 3"/>
          <p:cNvSpPr>
            <a:spLocks noGrp="1"/>
          </p:cNvSpPr>
          <p:nvPr>
            <p:ph type="ftr" sz="quarter" idx="11"/>
          </p:nvPr>
        </p:nvSpPr>
        <p:spPr/>
        <p:txBody>
          <a:bodyPr/>
          <a:lstStyle/>
          <a:p>
            <a:endParaRPr lang="sk-SK"/>
          </a:p>
        </p:txBody>
      </p:sp>
      <p:sp>
        <p:nvSpPr>
          <p:cNvPr id="5" name="Zástupný symbol čísla snímky 4"/>
          <p:cNvSpPr>
            <a:spLocks noGrp="1"/>
          </p:cNvSpPr>
          <p:nvPr>
            <p:ph type="sldNum" sz="quarter" idx="12"/>
          </p:nvPr>
        </p:nvSpPr>
        <p:spPr/>
        <p:txBody>
          <a:bodyPr/>
          <a:lstStyle/>
          <a:p>
            <a:fld id="{9492F485-D3B2-4E88-93F4-E5E1E2AAB39D}" type="slidenum">
              <a:rPr lang="sk-SK" smtClean="0"/>
              <a:t>‹#›</a:t>
            </a:fld>
            <a:endParaRPr lang="sk-SK"/>
          </a:p>
        </p:txBody>
      </p:sp>
      <p:sp>
        <p:nvSpPr>
          <p:cNvPr id="6" name="Nadpis 5"/>
          <p:cNvSpPr>
            <a:spLocks noGrp="1"/>
          </p:cNvSpPr>
          <p:nvPr>
            <p:ph type="title"/>
          </p:nvPr>
        </p:nvSpPr>
        <p:spPr/>
        <p:txBody>
          <a:bodyPr rtlCol="0"/>
          <a:lstStyle/>
          <a:p>
            <a:r>
              <a:rPr kumimoji="0" lang="sk-SK"/>
              <a:t>Upravte štýly predlohy textu</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p>
            <a:fld id="{89746B45-C9FE-4154-9E24-C1D1C51684D8}" type="datetimeFigureOut">
              <a:rPr lang="sk-SK" smtClean="0"/>
              <a:t>15.11.20</a:t>
            </a:fld>
            <a:endParaRPr lang="sk-SK"/>
          </a:p>
        </p:txBody>
      </p:sp>
      <p:sp>
        <p:nvSpPr>
          <p:cNvPr id="3" name="Zástupný symbol päty 2"/>
          <p:cNvSpPr>
            <a:spLocks noGrp="1"/>
          </p:cNvSpPr>
          <p:nvPr>
            <p:ph type="ftr" sz="quarter" idx="11"/>
          </p:nvPr>
        </p:nvSpPr>
        <p:spPr/>
        <p:txBody>
          <a:bodyPr/>
          <a:lstStyle/>
          <a:p>
            <a:endParaRPr lang="sk-SK"/>
          </a:p>
        </p:txBody>
      </p:sp>
      <p:sp>
        <p:nvSpPr>
          <p:cNvPr id="4" name="Zástupný symbol čísla snímky 3"/>
          <p:cNvSpPr>
            <a:spLocks noGrp="1"/>
          </p:cNvSpPr>
          <p:nvPr>
            <p:ph type="sldNum" sz="quarter" idx="12"/>
          </p:nvPr>
        </p:nvSpPr>
        <p:spPr/>
        <p:txBody>
          <a:bodyPr/>
          <a:lstStyle/>
          <a:p>
            <a:fld id="{9492F485-D3B2-4E88-93F4-E5E1E2AAB39D}" type="slidenum">
              <a:rPr lang="sk-SK" smtClean="0"/>
              <a:t>‹#›</a:t>
            </a:fld>
            <a:endParaRPr lang="sk-S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popisom">
    <p:bg>
      <p:bgRef idx="1003">
        <a:schemeClr val="bg1"/>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sk-SK"/>
              <a:t>Upravte štýly predlohy textu</a:t>
            </a:r>
            <a:endParaRPr kumimoji="0" lang="en-US"/>
          </a:p>
        </p:txBody>
      </p:sp>
      <p:sp>
        <p:nvSpPr>
          <p:cNvPr id="3" name="Zástupný symbol textu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sk-SK"/>
              <a:t>Upravte štýl predlohy textu.</a:t>
            </a:r>
          </a:p>
        </p:txBody>
      </p:sp>
      <p:sp>
        <p:nvSpPr>
          <p:cNvPr id="4" name="Zástupný symbol obsah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sk-SK"/>
              <a:t>Upravte štýl predlohy textu.</a:t>
            </a:r>
          </a:p>
          <a:p>
            <a:pPr lvl="1" eaLnBrk="1" latinLnBrk="0" hangingPunct="1"/>
            <a:r>
              <a:rPr lang="sk-SK"/>
              <a:t>Druhá úroveň</a:t>
            </a:r>
          </a:p>
          <a:p>
            <a:pPr lvl="2" eaLnBrk="1" latinLnBrk="0" hangingPunct="1"/>
            <a:r>
              <a:rPr lang="sk-SK"/>
              <a:t>Tretia úroveň</a:t>
            </a:r>
          </a:p>
          <a:p>
            <a:pPr lvl="3" eaLnBrk="1" latinLnBrk="0" hangingPunct="1"/>
            <a:r>
              <a:rPr lang="sk-SK"/>
              <a:t>Štvrtá úroveň</a:t>
            </a:r>
          </a:p>
          <a:p>
            <a:pPr lvl="4" eaLnBrk="1" latinLnBrk="0" hangingPunct="1"/>
            <a:r>
              <a:rPr lang="sk-SK"/>
              <a:t>Piata úroveň</a:t>
            </a:r>
            <a:endParaRPr kumimoji="0" lang="en-US"/>
          </a:p>
        </p:txBody>
      </p:sp>
      <p:sp>
        <p:nvSpPr>
          <p:cNvPr id="5" name="Zástupný symbol dátumu 4"/>
          <p:cNvSpPr>
            <a:spLocks noGrp="1"/>
          </p:cNvSpPr>
          <p:nvPr>
            <p:ph type="dt" sz="half" idx="10"/>
          </p:nvPr>
        </p:nvSpPr>
        <p:spPr>
          <a:xfrm>
            <a:off x="6727032" y="6407944"/>
            <a:ext cx="1920240" cy="365760"/>
          </a:xfrm>
        </p:spPr>
        <p:txBody>
          <a:bodyPr/>
          <a:lstStyle/>
          <a:p>
            <a:fld id="{89746B45-C9FE-4154-9E24-C1D1C51684D8}" type="datetimeFigureOut">
              <a:rPr lang="sk-SK" smtClean="0"/>
              <a:t>15.11.20</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9492F485-D3B2-4E88-93F4-E5E1E2AAB39D}" type="slidenum">
              <a:rPr lang="sk-SK" smtClean="0"/>
              <a:t>‹#›</a:t>
            </a:fld>
            <a:endParaRPr lang="sk-SK"/>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ok s popisom">
    <p:bg>
      <p:bgRef idx="1002">
        <a:schemeClr val="bg1"/>
      </p:bgRef>
    </p:bg>
    <p:spTree>
      <p:nvGrpSpPr>
        <p:cNvPr id="1" name=""/>
        <p:cNvGrpSpPr/>
        <p:nvPr/>
      </p:nvGrpSpPr>
      <p:grpSpPr>
        <a:xfrm>
          <a:off x="0" y="0"/>
          <a:ext cx="0" cy="0"/>
          <a:chOff x="0" y="0"/>
          <a:chExt cx="0" cy="0"/>
        </a:xfrm>
      </p:grpSpPr>
      <p:sp>
        <p:nvSpPr>
          <p:cNvPr id="4" name="Zástupný symbol textu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sk-SK"/>
              <a:t>Upravte štýl predlohy textu.</a:t>
            </a:r>
          </a:p>
        </p:txBody>
      </p:sp>
      <p:sp>
        <p:nvSpPr>
          <p:cNvPr id="3" name="Zástupný symbol obrázka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sk-SK"/>
              <a:t>Ak chcete pridať obrázok, kliknite na ikonu</a:t>
            </a:r>
            <a:endParaRPr kumimoji="0" lang="en-US" dirty="0"/>
          </a:p>
        </p:txBody>
      </p:sp>
      <p:sp>
        <p:nvSpPr>
          <p:cNvPr id="5" name="Zástupný symbol dátumu 4"/>
          <p:cNvSpPr>
            <a:spLocks noGrp="1"/>
          </p:cNvSpPr>
          <p:nvPr>
            <p:ph type="dt" sz="half" idx="10"/>
          </p:nvPr>
        </p:nvSpPr>
        <p:spPr/>
        <p:txBody>
          <a:bodyPr/>
          <a:lstStyle>
            <a:lvl1pPr>
              <a:defRPr>
                <a:solidFill>
                  <a:schemeClr val="tx1"/>
                </a:solidFill>
              </a:defRPr>
            </a:lvl1pPr>
            <a:extLst/>
          </a:lstStyle>
          <a:p>
            <a:fld id="{89746B45-C9FE-4154-9E24-C1D1C51684D8}" type="datetimeFigureOut">
              <a:rPr lang="sk-SK" smtClean="0"/>
              <a:t>15.11.20</a:t>
            </a:fld>
            <a:endParaRPr lang="sk-SK"/>
          </a:p>
        </p:txBody>
      </p:sp>
      <p:sp>
        <p:nvSpPr>
          <p:cNvPr id="6" name="Zástupný symbol päty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sk-SK"/>
          </a:p>
        </p:txBody>
      </p:sp>
      <p:sp>
        <p:nvSpPr>
          <p:cNvPr id="7" name="Zástupný symbol čísla snímky 6"/>
          <p:cNvSpPr>
            <a:spLocks noGrp="1"/>
          </p:cNvSpPr>
          <p:nvPr>
            <p:ph type="sldNum" sz="quarter" idx="12"/>
          </p:nvPr>
        </p:nvSpPr>
        <p:spPr/>
        <p:txBody>
          <a:bodyPr/>
          <a:lstStyle>
            <a:lvl1pPr>
              <a:defRPr>
                <a:solidFill>
                  <a:schemeClr val="tx1"/>
                </a:solidFill>
              </a:defRPr>
            </a:lvl1pPr>
            <a:extLst/>
          </a:lstStyle>
          <a:p>
            <a:fld id="{9492F485-D3B2-4E88-93F4-E5E1E2AAB39D}" type="slidenum">
              <a:rPr lang="sk-SK" smtClean="0"/>
              <a:t>‹#›</a:t>
            </a:fld>
            <a:endParaRPr lang="sk-SK"/>
          </a:p>
        </p:txBody>
      </p:sp>
      <p:sp>
        <p:nvSpPr>
          <p:cNvPr id="2" name="Nadpis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sk-SK"/>
              <a:t>Upravte štýly predlohy textu</a:t>
            </a:r>
            <a:endParaRPr kumimoji="0" lang="en-US"/>
          </a:p>
        </p:txBody>
      </p:sp>
      <p:sp>
        <p:nvSpPr>
          <p:cNvPr id="8" name="Voľná forma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Voľná forma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Pravouhlý trojuholník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Rovná spojnica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Výložka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Výložka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sk-SK"/>
              <a:t>Upravte štýly predlohy textu</a:t>
            </a:r>
            <a:endParaRPr kumimoji="0" lang="en-US"/>
          </a:p>
        </p:txBody>
      </p:sp>
      <p:sp>
        <p:nvSpPr>
          <p:cNvPr id="3" name="Zástupný symbol zvislého textu 2"/>
          <p:cNvSpPr>
            <a:spLocks noGrp="1"/>
          </p:cNvSpPr>
          <p:nvPr>
            <p:ph type="body" orient="vert" idx="1"/>
          </p:nvPr>
        </p:nvSpPr>
        <p:spPr>
          <a:xfrm>
            <a:off x="457200" y="1481329"/>
            <a:ext cx="8229600" cy="4386071"/>
          </a:xfrm>
        </p:spPr>
        <p:txBody>
          <a:bodyPr vert="eaVert"/>
          <a:lstStyle/>
          <a:p>
            <a:pPr lvl="0" eaLnBrk="1" latinLnBrk="0" hangingPunct="1"/>
            <a:r>
              <a:rPr lang="sk-SK"/>
              <a:t>Upravte štýl predlohy textu.</a:t>
            </a:r>
          </a:p>
          <a:p>
            <a:pPr lvl="1" eaLnBrk="1" latinLnBrk="0" hangingPunct="1"/>
            <a:r>
              <a:rPr lang="sk-SK"/>
              <a:t>Druhá úroveň</a:t>
            </a:r>
          </a:p>
          <a:p>
            <a:pPr lvl="2" eaLnBrk="1" latinLnBrk="0" hangingPunct="1"/>
            <a:r>
              <a:rPr lang="sk-SK"/>
              <a:t>Tretia úroveň</a:t>
            </a:r>
          </a:p>
          <a:p>
            <a:pPr lvl="3" eaLnBrk="1" latinLnBrk="0" hangingPunct="1"/>
            <a:r>
              <a:rPr lang="sk-SK"/>
              <a:t>Štvrtá úroveň</a:t>
            </a:r>
          </a:p>
          <a:p>
            <a:pPr lvl="4" eaLnBrk="1" latinLnBrk="0" hangingPunct="1"/>
            <a:r>
              <a:rPr lang="sk-SK"/>
              <a:t>Piata úroveň</a:t>
            </a:r>
            <a:endParaRPr kumimoji="0" lang="en-US"/>
          </a:p>
        </p:txBody>
      </p:sp>
      <p:sp>
        <p:nvSpPr>
          <p:cNvPr id="4" name="Zástupný symbol dátumu 3"/>
          <p:cNvSpPr>
            <a:spLocks noGrp="1"/>
          </p:cNvSpPr>
          <p:nvPr>
            <p:ph type="dt" sz="half" idx="10"/>
          </p:nvPr>
        </p:nvSpPr>
        <p:spPr/>
        <p:txBody>
          <a:bodyPr/>
          <a:lstStyle/>
          <a:p>
            <a:fld id="{89746B45-C9FE-4154-9E24-C1D1C51684D8}" type="datetimeFigureOut">
              <a:rPr lang="sk-SK" smtClean="0"/>
              <a:t>15.11.20</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9492F485-D3B2-4E88-93F4-E5E1E2AAB39D}" type="slidenum">
              <a:rPr lang="sk-SK" smtClean="0"/>
              <a:t>‹#›</a:t>
            </a:fld>
            <a:endParaRPr lang="sk-S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844013" y="274640"/>
            <a:ext cx="1777470" cy="5592761"/>
          </a:xfrm>
        </p:spPr>
        <p:txBody>
          <a:bodyPr vert="eaVert"/>
          <a:lstStyle/>
          <a:p>
            <a:r>
              <a:rPr kumimoji="0" lang="sk-SK"/>
              <a:t>Upravte štýly predlohy textu</a:t>
            </a:r>
            <a:endParaRPr kumimoji="0" lang="en-US"/>
          </a:p>
        </p:txBody>
      </p:sp>
      <p:sp>
        <p:nvSpPr>
          <p:cNvPr id="3" name="Zástupný symbol zvislého textu 2"/>
          <p:cNvSpPr>
            <a:spLocks noGrp="1"/>
          </p:cNvSpPr>
          <p:nvPr>
            <p:ph type="body" orient="vert" idx="1"/>
          </p:nvPr>
        </p:nvSpPr>
        <p:spPr>
          <a:xfrm>
            <a:off x="457200" y="274641"/>
            <a:ext cx="6324600" cy="5592760"/>
          </a:xfrm>
        </p:spPr>
        <p:txBody>
          <a:bodyPr vert="eaVert"/>
          <a:lstStyle/>
          <a:p>
            <a:pPr lvl="0" eaLnBrk="1" latinLnBrk="0" hangingPunct="1"/>
            <a:r>
              <a:rPr lang="sk-SK"/>
              <a:t>Upravte štýl predlohy textu.</a:t>
            </a:r>
          </a:p>
          <a:p>
            <a:pPr lvl="1" eaLnBrk="1" latinLnBrk="0" hangingPunct="1"/>
            <a:r>
              <a:rPr lang="sk-SK"/>
              <a:t>Druhá úroveň</a:t>
            </a:r>
          </a:p>
          <a:p>
            <a:pPr lvl="2" eaLnBrk="1" latinLnBrk="0" hangingPunct="1"/>
            <a:r>
              <a:rPr lang="sk-SK"/>
              <a:t>Tretia úroveň</a:t>
            </a:r>
          </a:p>
          <a:p>
            <a:pPr lvl="3" eaLnBrk="1" latinLnBrk="0" hangingPunct="1"/>
            <a:r>
              <a:rPr lang="sk-SK"/>
              <a:t>Štvrtá úroveň</a:t>
            </a:r>
          </a:p>
          <a:p>
            <a:pPr lvl="4" eaLnBrk="1" latinLnBrk="0" hangingPunct="1"/>
            <a:r>
              <a:rPr lang="sk-SK"/>
              <a:t>Piata úroveň</a:t>
            </a:r>
            <a:endParaRPr kumimoji="0" lang="en-US"/>
          </a:p>
        </p:txBody>
      </p:sp>
      <p:sp>
        <p:nvSpPr>
          <p:cNvPr id="4" name="Zástupný symbol dátumu 3"/>
          <p:cNvSpPr>
            <a:spLocks noGrp="1"/>
          </p:cNvSpPr>
          <p:nvPr>
            <p:ph type="dt" sz="half" idx="10"/>
          </p:nvPr>
        </p:nvSpPr>
        <p:spPr/>
        <p:txBody>
          <a:bodyPr/>
          <a:lstStyle/>
          <a:p>
            <a:fld id="{89746B45-C9FE-4154-9E24-C1D1C51684D8}" type="datetimeFigureOut">
              <a:rPr lang="sk-SK" smtClean="0"/>
              <a:t>15.11.20</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9492F485-D3B2-4E88-93F4-E5E1E2AAB39D}" type="slidenum">
              <a:rPr lang="sk-SK" smtClean="0"/>
              <a:t>‹#›</a:t>
            </a:fld>
            <a:endParaRPr lang="sk-S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Voľná forma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Voľná forma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Pravouhlý trojuholník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Rovná spojnica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Zástupný symbol nadpisu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sk-SK"/>
              <a:t>Upravte štýly predlohy textu</a:t>
            </a:r>
            <a:endParaRPr kumimoji="0" lang="en-US"/>
          </a:p>
        </p:txBody>
      </p:sp>
      <p:sp>
        <p:nvSpPr>
          <p:cNvPr id="30" name="Zástupný symbol textu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sk-SK"/>
              <a:t>Upravte štýl predlohy textu.</a:t>
            </a:r>
          </a:p>
          <a:p>
            <a:pPr lvl="1" eaLnBrk="1" latinLnBrk="0" hangingPunct="1"/>
            <a:r>
              <a:rPr kumimoji="0" lang="sk-SK"/>
              <a:t>Druhá úroveň</a:t>
            </a:r>
          </a:p>
          <a:p>
            <a:pPr lvl="2" eaLnBrk="1" latinLnBrk="0" hangingPunct="1"/>
            <a:r>
              <a:rPr kumimoji="0" lang="sk-SK"/>
              <a:t>Tretia úroveň</a:t>
            </a:r>
          </a:p>
          <a:p>
            <a:pPr lvl="3" eaLnBrk="1" latinLnBrk="0" hangingPunct="1"/>
            <a:r>
              <a:rPr kumimoji="0" lang="sk-SK"/>
              <a:t>Štvrtá úroveň</a:t>
            </a:r>
          </a:p>
          <a:p>
            <a:pPr lvl="4" eaLnBrk="1" latinLnBrk="0" hangingPunct="1"/>
            <a:r>
              <a:rPr kumimoji="0" lang="sk-SK"/>
              <a:t>Piata úroveň</a:t>
            </a:r>
            <a:endParaRPr kumimoji="0" lang="en-US"/>
          </a:p>
        </p:txBody>
      </p:sp>
      <p:sp>
        <p:nvSpPr>
          <p:cNvPr id="10" name="Zástupný symbol dátumu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9746B45-C9FE-4154-9E24-C1D1C51684D8}" type="datetimeFigureOut">
              <a:rPr lang="sk-SK" smtClean="0"/>
              <a:t>15.11.20</a:t>
            </a:fld>
            <a:endParaRPr lang="sk-SK"/>
          </a:p>
        </p:txBody>
      </p:sp>
      <p:sp>
        <p:nvSpPr>
          <p:cNvPr id="22" name="Zástupný symbol päty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sk-SK"/>
          </a:p>
        </p:txBody>
      </p:sp>
      <p:sp>
        <p:nvSpPr>
          <p:cNvPr id="18" name="Zástupný symbol čísla snímky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492F485-D3B2-4E88-93F4-E5E1E2AAB39D}" type="slidenum">
              <a:rPr lang="sk-SK" smtClean="0"/>
              <a:t>‹#›</a:t>
            </a:fld>
            <a:endParaRPr lang="sk-SK"/>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548680"/>
            <a:ext cx="7772400" cy="2304256"/>
          </a:xfrm>
        </p:spPr>
        <p:txBody>
          <a:bodyPr>
            <a:noAutofit/>
          </a:bodyPr>
          <a:lstStyle/>
          <a:p>
            <a:pPr algn="ctr">
              <a:lnSpc>
                <a:spcPct val="115000"/>
              </a:lnSpc>
              <a:spcAft>
                <a:spcPts val="2400"/>
              </a:spcAft>
            </a:pPr>
            <a:br>
              <a:rPr lang="sk-SK" sz="3000" dirty="0">
                <a:effectLst/>
                <a:latin typeface="Times New Roman"/>
                <a:ea typeface="Calibri"/>
                <a:cs typeface="Times New Roman"/>
              </a:rPr>
            </a:br>
            <a:br>
              <a:rPr lang="sk-SK" sz="3000" dirty="0">
                <a:effectLst/>
                <a:latin typeface="Times New Roman"/>
                <a:ea typeface="Calibri"/>
                <a:cs typeface="Times New Roman"/>
              </a:rPr>
            </a:br>
            <a:r>
              <a:rPr lang="sk-SK" sz="3600" dirty="0">
                <a:effectLst/>
                <a:latin typeface="Times New Roman"/>
                <a:ea typeface="Calibri"/>
                <a:cs typeface="Times New Roman"/>
              </a:rPr>
              <a:t>Demokracia v škole</a:t>
            </a:r>
            <a:br>
              <a:rPr lang="sk-SK" sz="3000" dirty="0">
                <a:effectLst/>
                <a:latin typeface="Times New Roman"/>
                <a:ea typeface="Calibri"/>
                <a:cs typeface="Times New Roman"/>
              </a:rPr>
            </a:br>
            <a:endParaRPr lang="sk-SK" sz="2400" dirty="0"/>
          </a:p>
        </p:txBody>
      </p:sp>
      <p:sp>
        <p:nvSpPr>
          <p:cNvPr id="3" name="Podnadpis 2"/>
          <p:cNvSpPr>
            <a:spLocks noGrp="1"/>
          </p:cNvSpPr>
          <p:nvPr>
            <p:ph type="subTitle" idx="1"/>
          </p:nvPr>
        </p:nvSpPr>
        <p:spPr>
          <a:xfrm>
            <a:off x="685800" y="2996952"/>
            <a:ext cx="7772400" cy="2736305"/>
          </a:xfrm>
        </p:spPr>
        <p:txBody>
          <a:bodyPr>
            <a:noAutofit/>
          </a:bodyPr>
          <a:lstStyle/>
          <a:p>
            <a:pPr algn="ctr"/>
            <a:endParaRPr lang="sk-SK" sz="2800" b="1" dirty="0">
              <a:solidFill>
                <a:srgbClr val="464646"/>
              </a:solidFill>
              <a:latin typeface="Times New Roman"/>
              <a:ea typeface="Calibri"/>
              <a:cs typeface="Times New Roman"/>
            </a:endParaRPr>
          </a:p>
          <a:p>
            <a:pPr algn="ctr"/>
            <a:r>
              <a:rPr lang="sk-SK" sz="2800" b="1" dirty="0">
                <a:solidFill>
                  <a:srgbClr val="464646"/>
                </a:solidFill>
                <a:latin typeface="Times New Roman"/>
                <a:ea typeface="Calibri"/>
                <a:cs typeface="Times New Roman"/>
              </a:rPr>
              <a:t>PhDr. </a:t>
            </a:r>
            <a:r>
              <a:rPr lang="sk-SK" sz="2600" b="1" dirty="0">
                <a:solidFill>
                  <a:srgbClr val="464646"/>
                </a:solidFill>
                <a:latin typeface="Times New Roman"/>
                <a:ea typeface="Calibri"/>
                <a:cs typeface="Times New Roman"/>
              </a:rPr>
              <a:t>Kálmán</a:t>
            </a:r>
            <a:r>
              <a:rPr lang="sk-SK" sz="2800" b="1" dirty="0">
                <a:solidFill>
                  <a:srgbClr val="464646"/>
                </a:solidFill>
                <a:latin typeface="Times New Roman"/>
                <a:ea typeface="Calibri"/>
                <a:cs typeface="Times New Roman"/>
              </a:rPr>
              <a:t> Petőcz, PhD.</a:t>
            </a:r>
          </a:p>
          <a:p>
            <a:pPr algn="ctr"/>
            <a:r>
              <a:rPr lang="sk-SK" sz="2000" dirty="0" err="1">
                <a:solidFill>
                  <a:srgbClr val="464646"/>
                </a:solidFill>
                <a:latin typeface="Times New Roman"/>
                <a:ea typeface="Calibri"/>
                <a:cs typeface="Times New Roman"/>
              </a:rPr>
              <a:t>Academia</a:t>
            </a:r>
            <a:r>
              <a:rPr lang="sk-SK" sz="2000" dirty="0">
                <a:solidFill>
                  <a:srgbClr val="464646"/>
                </a:solidFill>
                <a:latin typeface="Times New Roman"/>
                <a:ea typeface="Calibri"/>
                <a:cs typeface="Times New Roman"/>
              </a:rPr>
              <a:t> </a:t>
            </a:r>
            <a:r>
              <a:rPr lang="sk-SK" sz="2000" dirty="0" err="1">
                <a:solidFill>
                  <a:srgbClr val="464646"/>
                </a:solidFill>
                <a:latin typeface="Times New Roman"/>
                <a:ea typeface="Calibri"/>
                <a:cs typeface="Times New Roman"/>
              </a:rPr>
              <a:t>Istropolitana</a:t>
            </a:r>
            <a:r>
              <a:rPr lang="sk-SK" sz="2000" dirty="0">
                <a:solidFill>
                  <a:srgbClr val="464646"/>
                </a:solidFill>
                <a:latin typeface="Times New Roman"/>
                <a:ea typeface="Calibri"/>
                <a:cs typeface="Times New Roman"/>
              </a:rPr>
              <a:t> Nova – </a:t>
            </a:r>
          </a:p>
          <a:p>
            <a:pPr algn="ctr"/>
            <a:r>
              <a:rPr lang="sk-SK" sz="2000" dirty="0">
                <a:solidFill>
                  <a:srgbClr val="464646"/>
                </a:solidFill>
                <a:latin typeface="Times New Roman"/>
                <a:ea typeface="Calibri"/>
                <a:cs typeface="Times New Roman"/>
              </a:rPr>
              <a:t>Helsinský výbor pre ľudské práva na Slovensku</a:t>
            </a:r>
            <a:br>
              <a:rPr lang="sk-SK" sz="2800" b="1" dirty="0">
                <a:solidFill>
                  <a:srgbClr val="464646"/>
                </a:solidFill>
                <a:latin typeface="Calibri"/>
                <a:ea typeface="Calibri"/>
                <a:cs typeface="Times New Roman"/>
              </a:rPr>
            </a:br>
            <a:endParaRPr lang="sk-SK" sz="2800" dirty="0"/>
          </a:p>
        </p:txBody>
      </p:sp>
    </p:spTree>
    <p:extLst>
      <p:ext uri="{BB962C8B-B14F-4D97-AF65-F5344CB8AC3E}">
        <p14:creationId xmlns:p14="http://schemas.microsoft.com/office/powerpoint/2010/main" val="4096950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36B1EB82-B919-F24D-9CB0-9CFDF051A6D1}"/>
              </a:ext>
            </a:extLst>
          </p:cNvPr>
          <p:cNvSpPr>
            <a:spLocks noGrp="1"/>
          </p:cNvSpPr>
          <p:nvPr>
            <p:ph idx="1"/>
          </p:nvPr>
        </p:nvSpPr>
        <p:spPr>
          <a:xfrm>
            <a:off x="457200" y="1268760"/>
            <a:ext cx="8229600" cy="4738531"/>
          </a:xfrm>
        </p:spPr>
        <p:txBody>
          <a:bodyPr>
            <a:normAutofit fontScale="92500"/>
          </a:bodyPr>
          <a:lstStyle/>
          <a:p>
            <a:pPr algn="ctr"/>
            <a:r>
              <a:rPr lang="sk-SK" sz="3200" dirty="0"/>
              <a:t>Inštitucionálny a právny rámec</a:t>
            </a:r>
          </a:p>
          <a:p>
            <a:pPr algn="ctr"/>
            <a:r>
              <a:rPr lang="sk-SK" sz="3200" dirty="0" err="1"/>
              <a:t>vs</a:t>
            </a:r>
            <a:endParaRPr lang="sk-SK" sz="3200" dirty="0"/>
          </a:p>
          <a:p>
            <a:pPr algn="ctr"/>
            <a:r>
              <a:rPr lang="sk-SK" sz="3200" dirty="0"/>
              <a:t>Demokratická (politická, sociálna) kultúra</a:t>
            </a:r>
          </a:p>
          <a:p>
            <a:pPr algn="ctr"/>
            <a:endParaRPr lang="sk-SK" sz="3200" dirty="0"/>
          </a:p>
          <a:p>
            <a:pPr algn="ctr"/>
            <a:r>
              <a:rPr lang="sk-SK" sz="3200" dirty="0"/>
              <a:t>Procesná, formálna stránka demokracie</a:t>
            </a:r>
          </a:p>
          <a:p>
            <a:pPr algn="ctr"/>
            <a:r>
              <a:rPr lang="sk-SK" sz="3200" dirty="0" err="1"/>
              <a:t>vs</a:t>
            </a:r>
            <a:endParaRPr lang="sk-SK" sz="3200" dirty="0"/>
          </a:p>
          <a:p>
            <a:pPr algn="ctr"/>
            <a:r>
              <a:rPr lang="sk-SK" sz="3200" dirty="0"/>
              <a:t>Vecná, obsahová, hodnotová stránka demokracie</a:t>
            </a:r>
          </a:p>
          <a:p>
            <a:pPr algn="ctr"/>
            <a:endParaRPr lang="sk-SK" dirty="0"/>
          </a:p>
        </p:txBody>
      </p:sp>
      <p:sp>
        <p:nvSpPr>
          <p:cNvPr id="3" name="Nadpis 2">
            <a:extLst>
              <a:ext uri="{FF2B5EF4-FFF2-40B4-BE49-F238E27FC236}">
                <a16:creationId xmlns:a16="http://schemas.microsoft.com/office/drawing/2014/main" id="{0659A3B6-FBAE-C74F-99A8-333EB4667123}"/>
              </a:ext>
            </a:extLst>
          </p:cNvPr>
          <p:cNvSpPr>
            <a:spLocks noGrp="1"/>
          </p:cNvSpPr>
          <p:nvPr>
            <p:ph type="title"/>
          </p:nvPr>
        </p:nvSpPr>
        <p:spPr>
          <a:xfrm>
            <a:off x="457200" y="274638"/>
            <a:ext cx="8229600" cy="778098"/>
          </a:xfrm>
        </p:spPr>
        <p:txBody>
          <a:bodyPr>
            <a:normAutofit/>
          </a:bodyPr>
          <a:lstStyle/>
          <a:p>
            <a:r>
              <a:rPr lang="sk-SK" sz="3600" dirty="0"/>
              <a:t>Čo je demokracia?</a:t>
            </a:r>
          </a:p>
        </p:txBody>
      </p:sp>
    </p:spTree>
    <p:extLst>
      <p:ext uri="{BB962C8B-B14F-4D97-AF65-F5344CB8AC3E}">
        <p14:creationId xmlns:p14="http://schemas.microsoft.com/office/powerpoint/2010/main" val="3811779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89F89F36-1254-B242-9EAC-10F697D4D529}"/>
              </a:ext>
            </a:extLst>
          </p:cNvPr>
          <p:cNvSpPr>
            <a:spLocks noGrp="1"/>
          </p:cNvSpPr>
          <p:nvPr>
            <p:ph idx="1"/>
          </p:nvPr>
        </p:nvSpPr>
        <p:spPr/>
        <p:txBody>
          <a:bodyPr>
            <a:normAutofit fontScale="92500" lnSpcReduction="10000"/>
          </a:bodyPr>
          <a:lstStyle/>
          <a:p>
            <a:pPr algn="ctr"/>
            <a:r>
              <a:rPr lang="sk-SK" sz="3200" dirty="0"/>
              <a:t>Reprezentatívny systém vládnutia založený na politickom pluralizme a rovnováhe (a vzájomnej kontrole) odvetví moci</a:t>
            </a:r>
          </a:p>
          <a:p>
            <a:pPr algn="ctr"/>
            <a:endParaRPr lang="sk-SK" sz="3200" dirty="0"/>
          </a:p>
          <a:p>
            <a:pPr algn="ctr"/>
            <a:r>
              <a:rPr lang="sk-SK" sz="3200" dirty="0"/>
              <a:t>Jasne definované princípy právneho štátu (vláda práva – rule of </a:t>
            </a:r>
            <a:r>
              <a:rPr lang="sk-SK" sz="3200" dirty="0" err="1"/>
              <a:t>law</a:t>
            </a:r>
            <a:r>
              <a:rPr lang="sk-SK" sz="3200" dirty="0"/>
              <a:t>)</a:t>
            </a:r>
          </a:p>
          <a:p>
            <a:pPr algn="ctr"/>
            <a:endParaRPr lang="sk-SK" sz="3200" dirty="0"/>
          </a:p>
          <a:p>
            <a:pPr algn="ctr"/>
            <a:r>
              <a:rPr lang="sk-SK" sz="3200" dirty="0"/>
              <a:t>Dohoda o tom, že existujú neodňateľné ľudské práva, ktoré prináležia všetkým </a:t>
            </a:r>
          </a:p>
        </p:txBody>
      </p:sp>
      <p:sp>
        <p:nvSpPr>
          <p:cNvPr id="3" name="Nadpis 2">
            <a:extLst>
              <a:ext uri="{FF2B5EF4-FFF2-40B4-BE49-F238E27FC236}">
                <a16:creationId xmlns:a16="http://schemas.microsoft.com/office/drawing/2014/main" id="{78A1147E-FCE8-8A41-8CF6-2447607E44C1}"/>
              </a:ext>
            </a:extLst>
          </p:cNvPr>
          <p:cNvSpPr>
            <a:spLocks noGrp="1"/>
          </p:cNvSpPr>
          <p:nvPr>
            <p:ph type="title"/>
          </p:nvPr>
        </p:nvSpPr>
        <p:spPr/>
        <p:txBody>
          <a:bodyPr>
            <a:normAutofit/>
          </a:bodyPr>
          <a:lstStyle/>
          <a:p>
            <a:r>
              <a:rPr lang="sk-SK" sz="3600" dirty="0"/>
              <a:t>Aké sú hlavné znaky demokracie?</a:t>
            </a:r>
          </a:p>
        </p:txBody>
      </p:sp>
    </p:spTree>
    <p:extLst>
      <p:ext uri="{BB962C8B-B14F-4D97-AF65-F5344CB8AC3E}">
        <p14:creationId xmlns:p14="http://schemas.microsoft.com/office/powerpoint/2010/main" val="2733338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F598ACA5-0ED1-C54C-A023-90D0263273BA}"/>
              </a:ext>
            </a:extLst>
          </p:cNvPr>
          <p:cNvSpPr>
            <a:spLocks noGrp="1"/>
          </p:cNvSpPr>
          <p:nvPr>
            <p:ph idx="1"/>
          </p:nvPr>
        </p:nvSpPr>
        <p:spPr>
          <a:xfrm>
            <a:off x="457200" y="980728"/>
            <a:ext cx="8229600" cy="5026563"/>
          </a:xfrm>
        </p:spPr>
        <p:txBody>
          <a:bodyPr>
            <a:normAutofit fontScale="85000" lnSpcReduction="20000"/>
          </a:bodyPr>
          <a:lstStyle/>
          <a:p>
            <a:r>
              <a:rPr lang="sk-GB" dirty="0"/>
              <a:t>Demokratické politické zriadenie je založené na politckom pluralizme, teda na slobodnej súťaži politických strán a hnutí (pozri aj čl. 31 Ústavy SR)</a:t>
            </a:r>
          </a:p>
          <a:p>
            <a:r>
              <a:rPr lang="sk-GB" dirty="0"/>
              <a:t>Moderná demokracia sa často nazýva „liberálnou demokraciou“. Znamená to, že princíp „vlády ľudu“ je vyvážený rešpektom k individuálnej slobode (</a:t>
            </a:r>
            <a:r>
              <a:rPr lang="sk-GB" i="1" dirty="0"/>
              <a:t>libertas</a:t>
            </a:r>
            <a:r>
              <a:rPr lang="sk-GB" dirty="0"/>
              <a:t> = sloboda) človeka a vládne v nej slobodná súťaž názorov.</a:t>
            </a:r>
          </a:p>
          <a:p>
            <a:r>
              <a:rPr lang="sk-GB" dirty="0"/>
              <a:t>Slobodná súťaž je znakom nielen politického života, ale aj ekonomických vzťahov (trhové hospodárstvo), či kultúrnej a vedeckej tvorby.</a:t>
            </a:r>
          </a:p>
          <a:p>
            <a:r>
              <a:rPr lang="sk-GB" dirty="0"/>
              <a:t>Slobodná súťaž nie je „boj“. Zmyslom súťaže v liberálnej demokracii by nemalo byť „porazenie“ či „zničenie“ súpera, ale dosihnutie čo najlepšieho výsledku. Súťaž nie je cieľ sám osebe, cieľom je sociálna súdržnosť a harmónia a zveľaďovanie spoločného blaha.</a:t>
            </a:r>
          </a:p>
          <a:p>
            <a:endParaRPr lang="sk-GB" dirty="0"/>
          </a:p>
        </p:txBody>
      </p:sp>
      <p:sp>
        <p:nvSpPr>
          <p:cNvPr id="3" name="Nadpis 2">
            <a:extLst>
              <a:ext uri="{FF2B5EF4-FFF2-40B4-BE49-F238E27FC236}">
                <a16:creationId xmlns:a16="http://schemas.microsoft.com/office/drawing/2014/main" id="{A67EFB40-2B8A-C347-8D15-9FFA0433C4E0}"/>
              </a:ext>
            </a:extLst>
          </p:cNvPr>
          <p:cNvSpPr>
            <a:spLocks noGrp="1"/>
          </p:cNvSpPr>
          <p:nvPr>
            <p:ph type="title"/>
          </p:nvPr>
        </p:nvSpPr>
        <p:spPr>
          <a:xfrm>
            <a:off x="457200" y="274638"/>
            <a:ext cx="8229600" cy="706090"/>
          </a:xfrm>
        </p:spPr>
        <p:txBody>
          <a:bodyPr>
            <a:normAutofit/>
          </a:bodyPr>
          <a:lstStyle/>
          <a:p>
            <a:r>
              <a:rPr lang="sk-GB" sz="3200" dirty="0"/>
              <a:t>Demokracia ako súťaž</a:t>
            </a:r>
          </a:p>
        </p:txBody>
      </p:sp>
    </p:spTree>
    <p:extLst>
      <p:ext uri="{BB962C8B-B14F-4D97-AF65-F5344CB8AC3E}">
        <p14:creationId xmlns:p14="http://schemas.microsoft.com/office/powerpoint/2010/main" val="473613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5E5593C7-1964-AD43-8132-E9052A1C9E80}"/>
              </a:ext>
            </a:extLst>
          </p:cNvPr>
          <p:cNvSpPr>
            <a:spLocks noGrp="1"/>
          </p:cNvSpPr>
          <p:nvPr>
            <p:ph idx="1"/>
          </p:nvPr>
        </p:nvSpPr>
        <p:spPr/>
        <p:txBody>
          <a:bodyPr>
            <a:normAutofit fontScale="85000" lnSpcReduction="20000"/>
          </a:bodyPr>
          <a:lstStyle/>
          <a:p>
            <a:r>
              <a:rPr lang="sk-GB" u="sng" dirty="0"/>
              <a:t>Deľba moci</a:t>
            </a:r>
            <a:r>
              <a:rPr lang="sk-GB" dirty="0"/>
              <a:t>:</a:t>
            </a:r>
          </a:p>
          <a:p>
            <a:r>
              <a:rPr lang="sk-GB" dirty="0"/>
              <a:t> – zákonodarná moc (parlament, volené samosprávne orgány)</a:t>
            </a:r>
          </a:p>
          <a:p>
            <a:r>
              <a:rPr lang="sk-GB" dirty="0"/>
              <a:t>- výkonná moc (vláda, štátne orgány na regionálnej úrovni)</a:t>
            </a:r>
          </a:p>
          <a:p>
            <a:r>
              <a:rPr lang="sk-GB" dirty="0"/>
              <a:t>- súdna moc (všeobecné súdy, správne súdy, Ústavný súd)</a:t>
            </a:r>
          </a:p>
          <a:p>
            <a:r>
              <a:rPr lang="sk-GB" u="sng" dirty="0"/>
              <a:t>Reprezentatívny (zastupiteľský) systém</a:t>
            </a:r>
            <a:r>
              <a:rPr lang="sk-GB" dirty="0"/>
              <a:t>:</a:t>
            </a:r>
          </a:p>
          <a:p>
            <a:r>
              <a:rPr lang="sk-GB" dirty="0"/>
              <a:t>- občania a občianky vykonávajú svoju moc prostredníctvom svojich volených zástupcov a zástupkýň</a:t>
            </a:r>
          </a:p>
          <a:p>
            <a:r>
              <a:rPr lang="sk-SK" dirty="0"/>
              <a:t>- v</a:t>
            </a:r>
            <a:r>
              <a:rPr lang="sk-GB" dirty="0"/>
              <a:t>oľby sa konajú v pravidelných intervaloch podľa zákonom určených pravidiel, sú zárukou pokojného odovzdania moci</a:t>
            </a:r>
          </a:p>
        </p:txBody>
      </p:sp>
      <p:sp>
        <p:nvSpPr>
          <p:cNvPr id="3" name="Nadpis 2">
            <a:extLst>
              <a:ext uri="{FF2B5EF4-FFF2-40B4-BE49-F238E27FC236}">
                <a16:creationId xmlns:a16="http://schemas.microsoft.com/office/drawing/2014/main" id="{327189FB-F836-974A-9A7D-ADEB230144FF}"/>
              </a:ext>
            </a:extLst>
          </p:cNvPr>
          <p:cNvSpPr>
            <a:spLocks noGrp="1"/>
          </p:cNvSpPr>
          <p:nvPr>
            <p:ph type="title"/>
          </p:nvPr>
        </p:nvSpPr>
        <p:spPr/>
        <p:txBody>
          <a:bodyPr>
            <a:normAutofit/>
          </a:bodyPr>
          <a:lstStyle/>
          <a:p>
            <a:r>
              <a:rPr lang="sk-GB" sz="3200" dirty="0"/>
              <a:t>Demokracia ako reprezentatívny systém vládnutia</a:t>
            </a:r>
          </a:p>
        </p:txBody>
      </p:sp>
    </p:spTree>
    <p:extLst>
      <p:ext uri="{BB962C8B-B14F-4D97-AF65-F5344CB8AC3E}">
        <p14:creationId xmlns:p14="http://schemas.microsoft.com/office/powerpoint/2010/main" val="3177301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3B3813AF-D44A-E141-89C5-4102E14FEDCA}"/>
              </a:ext>
            </a:extLst>
          </p:cNvPr>
          <p:cNvSpPr>
            <a:spLocks noGrp="1"/>
          </p:cNvSpPr>
          <p:nvPr>
            <p:ph idx="1"/>
          </p:nvPr>
        </p:nvSpPr>
        <p:spPr>
          <a:xfrm>
            <a:off x="457200" y="1196752"/>
            <a:ext cx="8229600" cy="4810539"/>
          </a:xfrm>
        </p:spPr>
        <p:txBody>
          <a:bodyPr>
            <a:normAutofit fontScale="92500" lnSpcReduction="20000"/>
          </a:bodyPr>
          <a:lstStyle/>
          <a:p>
            <a:r>
              <a:rPr lang="sk-SK" sz="2200" dirty="0"/>
              <a:t>1. </a:t>
            </a:r>
            <a:r>
              <a:rPr lang="sk-SK" sz="2200" u="sng" dirty="0"/>
              <a:t>Legalita (zákonnosť) </a:t>
            </a:r>
            <a:r>
              <a:rPr lang="sk-SK" sz="2200" dirty="0"/>
              <a:t>- povinnosť riadiť sa zákonmi. Nik nie je nad zákonom, ani štátna moc samotná. „Štátne orgány môžu konať iba na základe ústavy, v jej medziach a v rozsahu a spôsobom, ktorý ustanoví zákon. Každý (=jednotliví občania) môže konať, čo nie je zákonom zakázané, a nikoho nemožno nútiť, aby konal niečo, čo zákon neukladá.“ (Ústava SR, čl. 2). Právne normy sú prijímané transparentne, v rámci demokratického pluralistického procesu, spôsobom stanoveným zákonom.</a:t>
            </a:r>
          </a:p>
          <a:p>
            <a:r>
              <a:rPr lang="sk-SK" sz="2200" dirty="0"/>
              <a:t> </a:t>
            </a:r>
            <a:br>
              <a:rPr lang="sk-SK" sz="2200" dirty="0"/>
            </a:br>
            <a:r>
              <a:rPr lang="sk-SK" sz="2200" dirty="0"/>
              <a:t>2. </a:t>
            </a:r>
            <a:r>
              <a:rPr lang="sk-SK" sz="2200" u="sng" dirty="0"/>
              <a:t>Právna istota. </a:t>
            </a:r>
            <a:r>
              <a:rPr lang="sk-SK" sz="2200" dirty="0"/>
              <a:t>Právo musí byť pre všetky jeho subjekty predvídateľné. Retroaktivita je neprípustná. Text právnej normy musí byť jasný, jednoznačný, vnútorne neprotirečivý a zrozumiteľný, nemá umožňovať rozličný výklad a interpretáciu. Dané pravidlo sa aplikuje rovnako pre všetky identické situácie. Právo musí byť vykonateľné a účinne </a:t>
            </a:r>
            <a:r>
              <a:rPr lang="sk-SK" sz="2200" i="1" dirty="0"/>
              <a:t>vymáhateľné</a:t>
            </a:r>
            <a:r>
              <a:rPr lang="sk-SK" sz="2200" dirty="0"/>
              <a:t> v primeranom čase, na základe jednoznačných a transparentných pravidiel. </a:t>
            </a:r>
            <a:endParaRPr lang="sk-SK" dirty="0"/>
          </a:p>
        </p:txBody>
      </p:sp>
      <p:sp>
        <p:nvSpPr>
          <p:cNvPr id="3" name="Nadpis 2">
            <a:extLst>
              <a:ext uri="{FF2B5EF4-FFF2-40B4-BE49-F238E27FC236}">
                <a16:creationId xmlns:a16="http://schemas.microsoft.com/office/drawing/2014/main" id="{927511B4-4F5B-8340-8FCC-2531B2CF04CD}"/>
              </a:ext>
            </a:extLst>
          </p:cNvPr>
          <p:cNvSpPr>
            <a:spLocks noGrp="1"/>
          </p:cNvSpPr>
          <p:nvPr>
            <p:ph type="title"/>
          </p:nvPr>
        </p:nvSpPr>
        <p:spPr>
          <a:xfrm>
            <a:off x="457200" y="274638"/>
            <a:ext cx="8229600" cy="778098"/>
          </a:xfrm>
        </p:spPr>
        <p:txBody>
          <a:bodyPr>
            <a:normAutofit fontScale="90000"/>
          </a:bodyPr>
          <a:lstStyle/>
          <a:p>
            <a:br>
              <a:rPr lang="sk-SK" sz="2200" dirty="0">
                <a:effectLst/>
              </a:rPr>
            </a:br>
            <a:br>
              <a:rPr lang="sk-SK" sz="2200" dirty="0">
                <a:effectLst/>
              </a:rPr>
            </a:br>
            <a:br>
              <a:rPr lang="sk-SK" sz="2200" dirty="0">
                <a:effectLst/>
              </a:rPr>
            </a:br>
            <a:br>
              <a:rPr lang="sk-SK" sz="2200" dirty="0">
                <a:effectLst/>
              </a:rPr>
            </a:br>
            <a:br>
              <a:rPr lang="sk-SK" sz="2200" dirty="0">
                <a:effectLst/>
              </a:rPr>
            </a:br>
            <a:br>
              <a:rPr lang="sk-SK" sz="2200" dirty="0">
                <a:effectLst/>
              </a:rPr>
            </a:br>
            <a:br>
              <a:rPr lang="sk-SK" sz="2200" dirty="0">
                <a:effectLst/>
              </a:rPr>
            </a:br>
            <a:br>
              <a:rPr lang="sk-SK" sz="2200" dirty="0">
                <a:effectLst/>
              </a:rPr>
            </a:br>
            <a:r>
              <a:rPr lang="sk-GB" sz="3100" dirty="0"/>
              <a:t>Demokracia ako vláda práva </a:t>
            </a:r>
            <a:br>
              <a:rPr lang="sk-GB" sz="3100" dirty="0"/>
            </a:br>
            <a:r>
              <a:rPr lang="sk-GB" sz="3100" dirty="0"/>
              <a:t>(demokratický právny štát)</a:t>
            </a:r>
            <a:br>
              <a:rPr lang="sk-SK" sz="3100" dirty="0">
                <a:effectLst/>
              </a:rPr>
            </a:br>
            <a:br>
              <a:rPr lang="sk-SK" sz="2700" dirty="0">
                <a:effectLst/>
              </a:rPr>
            </a:br>
            <a:br>
              <a:rPr lang="sk-SK" sz="2200" dirty="0">
                <a:effectLst/>
              </a:rPr>
            </a:br>
            <a:br>
              <a:rPr lang="sk-SK" sz="2200" dirty="0">
                <a:effectLst/>
              </a:rPr>
            </a:br>
            <a:br>
              <a:rPr lang="sk-SK" sz="2200" dirty="0">
                <a:effectLst/>
              </a:rPr>
            </a:br>
            <a:br>
              <a:rPr lang="sk-SK" sz="2200" dirty="0">
                <a:effectLst/>
              </a:rPr>
            </a:br>
            <a:br>
              <a:rPr lang="sk-SK" sz="2200" dirty="0">
                <a:effectLst/>
              </a:rPr>
            </a:br>
            <a:br>
              <a:rPr lang="sk-SK" sz="2200" dirty="0">
                <a:effectLst/>
              </a:rPr>
            </a:br>
            <a:endParaRPr lang="sk-SK" sz="2200" dirty="0"/>
          </a:p>
        </p:txBody>
      </p:sp>
    </p:spTree>
    <p:extLst>
      <p:ext uri="{BB962C8B-B14F-4D97-AF65-F5344CB8AC3E}">
        <p14:creationId xmlns:p14="http://schemas.microsoft.com/office/powerpoint/2010/main" val="2102804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DF8EDE7F-1506-CC49-AFB1-D1C13D80B510}"/>
              </a:ext>
            </a:extLst>
          </p:cNvPr>
          <p:cNvSpPr>
            <a:spLocks noGrp="1"/>
          </p:cNvSpPr>
          <p:nvPr>
            <p:ph idx="1"/>
          </p:nvPr>
        </p:nvSpPr>
        <p:spPr>
          <a:xfrm>
            <a:off x="457200" y="1412776"/>
            <a:ext cx="8229600" cy="4594515"/>
          </a:xfrm>
        </p:spPr>
        <p:txBody>
          <a:bodyPr>
            <a:normAutofit fontScale="77500" lnSpcReduction="20000"/>
          </a:bodyPr>
          <a:lstStyle/>
          <a:p>
            <a:r>
              <a:rPr lang="sk-SK" sz="2800" dirty="0"/>
              <a:t>3. </a:t>
            </a:r>
            <a:r>
              <a:rPr lang="sk-SK" sz="2800" u="sng" dirty="0"/>
              <a:t>Rovnosť pred zákonom</a:t>
            </a:r>
            <a:r>
              <a:rPr lang="sk-SK" sz="2800" i="1" dirty="0"/>
              <a:t>. </a:t>
            </a:r>
            <a:r>
              <a:rPr lang="sk-SK" sz="2800" dirty="0"/>
              <a:t>Pred zákonom sú si všetci občania rovní, ich konanie musí byť posudzované v obdobných prípadoch rovnakým spôsobom. Nikto nesmie byť neprimerane zvýhodňovaný ani znevýhodňovaný.</a:t>
            </a:r>
          </a:p>
          <a:p>
            <a:br>
              <a:rPr lang="sk-SK" sz="2800" dirty="0"/>
            </a:br>
            <a:r>
              <a:rPr lang="sk-SK" sz="2800" dirty="0"/>
              <a:t>4. </a:t>
            </a:r>
            <a:r>
              <a:rPr lang="sk-SK" sz="2800" u="sng" dirty="0"/>
              <a:t>Zásada účinného súdneho preskúmania </a:t>
            </a:r>
            <a:r>
              <a:rPr lang="sk-SK" sz="2800" dirty="0"/>
              <a:t>zaručuje, že právne predpisy a akékoľvek rozhodnutia štátnych orgánov môžu byť podrobené nezávislému súdnemu preskúmaniu. Osobitne sa to vzťahuje na rozhodnutia týkajúce sa uplatnenia alebo možného porušenia základných ľudských práv a slobôd. Pri porušení práv musí byť zabezpečená účinná náprava, napríklad, uvedením do pôvodného stavu, odškodnením alebo inými adekvátnymi prostriedkami.</a:t>
            </a:r>
            <a:br>
              <a:rPr lang="sk-SK" sz="2800" dirty="0"/>
            </a:br>
            <a:endParaRPr lang="sk-SK" sz="2800" dirty="0"/>
          </a:p>
          <a:p>
            <a:endParaRPr lang="sk-GB" dirty="0"/>
          </a:p>
        </p:txBody>
      </p:sp>
      <p:sp>
        <p:nvSpPr>
          <p:cNvPr id="3" name="Nadpis 2">
            <a:extLst>
              <a:ext uri="{FF2B5EF4-FFF2-40B4-BE49-F238E27FC236}">
                <a16:creationId xmlns:a16="http://schemas.microsoft.com/office/drawing/2014/main" id="{1D5A5E5C-984B-EF47-A41B-31F6BE9F9D37}"/>
              </a:ext>
            </a:extLst>
          </p:cNvPr>
          <p:cNvSpPr>
            <a:spLocks noGrp="1"/>
          </p:cNvSpPr>
          <p:nvPr>
            <p:ph type="title"/>
          </p:nvPr>
        </p:nvSpPr>
        <p:spPr>
          <a:xfrm>
            <a:off x="457200" y="188640"/>
            <a:ext cx="8229600" cy="936104"/>
          </a:xfrm>
        </p:spPr>
        <p:txBody>
          <a:bodyPr>
            <a:noAutofit/>
          </a:bodyPr>
          <a:lstStyle/>
          <a:p>
            <a:r>
              <a:rPr lang="sk-GB" sz="2800" dirty="0"/>
              <a:t>Demokracia ako vláda práva </a:t>
            </a:r>
            <a:br>
              <a:rPr lang="sk-GB" sz="2800" dirty="0"/>
            </a:br>
            <a:r>
              <a:rPr lang="sk-GB" sz="2800" dirty="0"/>
              <a:t>(demokratický právny štát)</a:t>
            </a:r>
          </a:p>
        </p:txBody>
      </p:sp>
    </p:spTree>
    <p:extLst>
      <p:ext uri="{BB962C8B-B14F-4D97-AF65-F5344CB8AC3E}">
        <p14:creationId xmlns:p14="http://schemas.microsoft.com/office/powerpoint/2010/main" val="3676896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587937B3-E801-514A-8AC2-4D0501795D02}"/>
              </a:ext>
            </a:extLst>
          </p:cNvPr>
          <p:cNvSpPr>
            <a:spLocks noGrp="1"/>
          </p:cNvSpPr>
          <p:nvPr>
            <p:ph idx="1"/>
          </p:nvPr>
        </p:nvSpPr>
        <p:spPr>
          <a:xfrm>
            <a:off x="457200" y="1052736"/>
            <a:ext cx="8229600" cy="4968552"/>
          </a:xfrm>
        </p:spPr>
        <p:txBody>
          <a:bodyPr>
            <a:noAutofit/>
          </a:bodyPr>
          <a:lstStyle/>
          <a:p>
            <a:r>
              <a:rPr lang="sk-SK" sz="1300" dirty="0"/>
              <a:t>Význam Všeobecnej deklarácie ľudských práv (1948):</a:t>
            </a:r>
          </a:p>
          <a:p>
            <a:r>
              <a:rPr lang="sk-SK" sz="1300" dirty="0"/>
              <a:t>- prvý krát v histórii štáty deklarujú, že existujú určité </a:t>
            </a:r>
            <a:r>
              <a:rPr lang="sk-SK" sz="1300" i="1" dirty="0"/>
              <a:t>neodňateľné, </a:t>
            </a:r>
            <a:r>
              <a:rPr lang="sk-SK" sz="1300" i="1" dirty="0" err="1"/>
              <a:t>nescudziteľné</a:t>
            </a:r>
            <a:r>
              <a:rPr lang="sk-SK" sz="1300" i="1" dirty="0"/>
              <a:t>, nezrušiteľné a nepremlčateľné oprávnenia </a:t>
            </a:r>
            <a:r>
              <a:rPr lang="sk-SK" sz="1300" dirty="0"/>
              <a:t>prináležiace všetkým ľuďom, ktoré im zaručujú dôstojnosť, slobodu, rovnosť a spravodlivé zaobchádzanie; exitujú nezávisle od vôle štátu či inej moci,</a:t>
            </a:r>
          </a:p>
          <a:p>
            <a:r>
              <a:rPr lang="sk-SK" sz="1300" dirty="0"/>
              <a:t>Ľudské práva sú svojou podstatou morálne oprávnenia, ktoré štát musí garantovať v ústave a ďalších zákonoch vo forme pozitívnych právnych záruk - základných práv a slobôd</a:t>
            </a:r>
          </a:p>
          <a:p>
            <a:r>
              <a:rPr lang="sk-SK" sz="1300" dirty="0"/>
              <a:t>Ľudské práva historicky delíme na tri vzájomne previazané kategórie:</a:t>
            </a:r>
          </a:p>
          <a:p>
            <a:r>
              <a:rPr lang="sk-SK" sz="1300" dirty="0"/>
              <a:t>- politické a občianske</a:t>
            </a:r>
          </a:p>
          <a:p>
            <a:r>
              <a:rPr lang="sk-SK" sz="1300" dirty="0"/>
              <a:t>- hospodárske, sociálne a kultúrne</a:t>
            </a:r>
          </a:p>
          <a:p>
            <a:r>
              <a:rPr lang="sk-SK" sz="1300" dirty="0"/>
              <a:t>- práva solidarity (práva tretej generácie)</a:t>
            </a:r>
          </a:p>
          <a:p>
            <a:r>
              <a:rPr lang="sk-SK" sz="1300" dirty="0"/>
              <a:t>Ľudské práva sú vzájomne previazané a nedeliteľné, nerešpektovanie ktorýchkoľvek práv z troch základných kategórií je neprípustným zásahom do ľudskej dôstojnosti: </a:t>
            </a:r>
            <a:r>
              <a:rPr lang="sk-SK" sz="1300" i="1" dirty="0"/>
              <a:t>Všetkým ľuďom </a:t>
            </a:r>
            <a:r>
              <a:rPr lang="sk-SK" sz="1300" dirty="0"/>
              <a:t>prináležia </a:t>
            </a:r>
            <a:r>
              <a:rPr lang="sk-SK" sz="1300" i="1" dirty="0"/>
              <a:t>všetky ľudské práva;</a:t>
            </a:r>
          </a:p>
          <a:p>
            <a:r>
              <a:rPr lang="sk-SK" sz="1300" dirty="0"/>
              <a:t>Základné práva a slobody môže štát obmedziť len zákonným spôsobom, a to v potrebnej miere a na určitý čas, pokiaľ je to nevyhnutné z hľadiska bezpečnosti, verejného zdravia alebo ochrany práv druhých, resp. v krízových a vojnových situáciách</a:t>
            </a:r>
          </a:p>
          <a:p>
            <a:r>
              <a:rPr lang="sk-SK" sz="1300" dirty="0"/>
              <a:t>Absolútne práva súvisiace s fundamentálnou ľudskou dôstojnosťou nemožno obmedziť za žiadnych okolností: právo na život (zákaz trestu smrti), právo na ochranu pred mučením a neľudským zaobchádzaním, právo na nedotknuteľnosť osoby, právo na ochranu pred otroctvom a nútenou prácou.</a:t>
            </a:r>
          </a:p>
        </p:txBody>
      </p:sp>
      <p:sp>
        <p:nvSpPr>
          <p:cNvPr id="3" name="Nadpis 2">
            <a:extLst>
              <a:ext uri="{FF2B5EF4-FFF2-40B4-BE49-F238E27FC236}">
                <a16:creationId xmlns:a16="http://schemas.microsoft.com/office/drawing/2014/main" id="{919B611D-C5A5-1240-B721-8FDAC41C98E0}"/>
              </a:ext>
            </a:extLst>
          </p:cNvPr>
          <p:cNvSpPr>
            <a:spLocks noGrp="1"/>
          </p:cNvSpPr>
          <p:nvPr>
            <p:ph type="title"/>
          </p:nvPr>
        </p:nvSpPr>
        <p:spPr>
          <a:xfrm>
            <a:off x="457200" y="274638"/>
            <a:ext cx="8229600" cy="778098"/>
          </a:xfrm>
        </p:spPr>
        <p:txBody>
          <a:bodyPr>
            <a:normAutofit/>
          </a:bodyPr>
          <a:lstStyle/>
          <a:p>
            <a:r>
              <a:rPr lang="sk-SK" sz="2800" dirty="0"/>
              <a:t>Demokracia ako rešpekt k ľudským právam</a:t>
            </a:r>
          </a:p>
        </p:txBody>
      </p:sp>
    </p:spTree>
    <p:extLst>
      <p:ext uri="{BB962C8B-B14F-4D97-AF65-F5344CB8AC3E}">
        <p14:creationId xmlns:p14="http://schemas.microsoft.com/office/powerpoint/2010/main" val="3685092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C1F9342C-EBAB-BD40-AD3B-CAF1D1534C31}"/>
              </a:ext>
            </a:extLst>
          </p:cNvPr>
          <p:cNvSpPr>
            <a:spLocks noGrp="1"/>
          </p:cNvSpPr>
          <p:nvPr>
            <p:ph idx="1"/>
          </p:nvPr>
        </p:nvSpPr>
        <p:spPr>
          <a:xfrm>
            <a:off x="457200" y="1052736"/>
            <a:ext cx="8229600" cy="4954555"/>
          </a:xfrm>
        </p:spPr>
        <p:txBody>
          <a:bodyPr>
            <a:normAutofit fontScale="92500" lnSpcReduction="20000"/>
          </a:bodyPr>
          <a:lstStyle/>
          <a:p>
            <a:r>
              <a:rPr lang="sk-GB" sz="1600" dirty="0"/>
              <a:t>Okrem historického delenia existuje aj delenie systematické, uplatňuje ho napríklad Charta základných práv Európskej únie</a:t>
            </a:r>
          </a:p>
          <a:p>
            <a:pPr marL="109728" indent="0">
              <a:buNone/>
            </a:pPr>
            <a:r>
              <a:rPr lang="sk-GB" sz="1600" dirty="0"/>
              <a:t>1. Práva </a:t>
            </a:r>
            <a:r>
              <a:rPr lang="sk-GB" sz="1600" i="1" dirty="0"/>
              <a:t>ľudskej dôstojnosti </a:t>
            </a:r>
            <a:r>
              <a:rPr lang="sk-GB" sz="1600" dirty="0"/>
              <a:t>(=absolútne práva) –</a:t>
            </a:r>
          </a:p>
          <a:p>
            <a:pPr>
              <a:buFontTx/>
              <a:buChar char="-"/>
            </a:pPr>
            <a:r>
              <a:rPr lang="sk-SK" sz="1600" dirty="0"/>
              <a:t>p</a:t>
            </a:r>
            <a:r>
              <a:rPr lang="sk-GB" sz="1600" dirty="0"/>
              <a:t>rávo na život, </a:t>
            </a:r>
            <a:r>
              <a:rPr lang="sk-SK" sz="1600" dirty="0"/>
              <a:t>p</a:t>
            </a:r>
            <a:r>
              <a:rPr lang="sk-GB" sz="1600" dirty="0"/>
              <a:t>rávo na nedotknuteľnosť osoby, </a:t>
            </a:r>
            <a:r>
              <a:rPr lang="sk-SK" sz="1600" dirty="0"/>
              <a:t>p</a:t>
            </a:r>
            <a:r>
              <a:rPr lang="sk-GB" sz="1600" dirty="0"/>
              <a:t>rávo na ochranu pred mučením, krutým a neľudskýcm zaobchádzaním, právo na ochranu pred otroctvom a nútenou prácou</a:t>
            </a:r>
          </a:p>
          <a:p>
            <a:pPr marL="109728" indent="0">
              <a:buNone/>
            </a:pPr>
            <a:r>
              <a:rPr lang="sk-GB" sz="1600" dirty="0"/>
              <a:t>2. Práva spojené so </a:t>
            </a:r>
            <a:r>
              <a:rPr lang="sk-GB" sz="1600" i="1" dirty="0"/>
              <a:t>slobodou (=základné slobody, či osobné slobody):</a:t>
            </a:r>
          </a:p>
          <a:p>
            <a:pPr>
              <a:buFontTx/>
              <a:buChar char="-"/>
            </a:pPr>
            <a:r>
              <a:rPr lang="sk-SK" sz="1600" dirty="0"/>
              <a:t>n</a:t>
            </a:r>
            <a:r>
              <a:rPr lang="sk-GB" sz="1600" dirty="0"/>
              <a:t>apríklad právo na osobnú bezpečnosť, sloboda prejavu a právo na informácie, sloboda myslenia a názoru, sloboda svedomia, viery a náboženstva, sloboda pohybu a pobytu, sloboda zhromažďovania, sloboda združovania, právo voliť, petičné právo, sloboda umeleckej a vedeckej tvorby, právo na súkromie a na rodinný život, právo na ochranu osobných údajov, právo na azyl pred prenasledovaním, sloboda podnikania, právo na vlastníctvo</a:t>
            </a:r>
          </a:p>
          <a:p>
            <a:pPr marL="109728" indent="0">
              <a:buNone/>
            </a:pPr>
            <a:r>
              <a:rPr lang="sk-GB" sz="1600" dirty="0"/>
              <a:t>3. Práva spojené s </a:t>
            </a:r>
            <a:r>
              <a:rPr lang="sk-GB" sz="1600" i="1" dirty="0"/>
              <a:t>rovnosťou a solidaritou:</a:t>
            </a:r>
          </a:p>
          <a:p>
            <a:pPr>
              <a:buFontTx/>
              <a:buChar char="-"/>
            </a:pPr>
            <a:r>
              <a:rPr lang="sk-SK" sz="1600" dirty="0"/>
              <a:t>n</a:t>
            </a:r>
            <a:r>
              <a:rPr lang="sk-GB" sz="1600" dirty="0"/>
              <a:t>apríklad právo na sociálne zabezpečenie, sociálnu pomoc a zdravotnú starostlivosť, právo na ochranu pred diskrimináciou, rodová rovnosť, právo na kolektívne vyjednávanie, právo na štrajk, právo na spravodlivé a primerané pracovné podmienky, právo na zdravé životné prostredie, právo na zachovanie a rozvoj jazykovej a kultúrnej identity</a:t>
            </a:r>
          </a:p>
          <a:p>
            <a:pPr marL="109728" indent="0">
              <a:buNone/>
            </a:pPr>
            <a:r>
              <a:rPr lang="sk-GB" sz="1600" dirty="0"/>
              <a:t>4. Práva spojené so </a:t>
            </a:r>
            <a:r>
              <a:rPr lang="sk-GB" sz="1600" i="1" dirty="0"/>
              <a:t>spravodlivosťou</a:t>
            </a:r>
            <a:r>
              <a:rPr lang="sk-GB" sz="1600" dirty="0"/>
              <a:t>: </a:t>
            </a:r>
          </a:p>
          <a:p>
            <a:pPr marL="109728" indent="0">
              <a:buNone/>
            </a:pPr>
            <a:r>
              <a:rPr lang="sk-GB" sz="1600" dirty="0"/>
              <a:t>- </a:t>
            </a:r>
            <a:r>
              <a:rPr lang="sk-SK" sz="1600" dirty="0"/>
              <a:t>r</a:t>
            </a:r>
            <a:r>
              <a:rPr lang="sk-GB" sz="1600" dirty="0"/>
              <a:t>ovnosť pred zákonom, právo na spravodlivý proces, prezumpcia neviny, právo na obhajobu, právo na účinný prostriedok nápravy, zásada primeranosti trestov, právo nebyť trestaný dvakrát za ten istý trestný čin</a:t>
            </a:r>
          </a:p>
          <a:p>
            <a:endParaRPr lang="sk-GB" sz="1600" dirty="0"/>
          </a:p>
        </p:txBody>
      </p:sp>
      <p:sp>
        <p:nvSpPr>
          <p:cNvPr id="3" name="Nadpis 2">
            <a:extLst>
              <a:ext uri="{FF2B5EF4-FFF2-40B4-BE49-F238E27FC236}">
                <a16:creationId xmlns:a16="http://schemas.microsoft.com/office/drawing/2014/main" id="{DDE8D33D-ABDB-B643-AB9E-961D9DBE9DFE}"/>
              </a:ext>
            </a:extLst>
          </p:cNvPr>
          <p:cNvSpPr>
            <a:spLocks noGrp="1"/>
          </p:cNvSpPr>
          <p:nvPr>
            <p:ph type="title"/>
          </p:nvPr>
        </p:nvSpPr>
        <p:spPr>
          <a:xfrm>
            <a:off x="457200" y="274638"/>
            <a:ext cx="8229600" cy="778098"/>
          </a:xfrm>
        </p:spPr>
        <p:txBody>
          <a:bodyPr>
            <a:normAutofit/>
          </a:bodyPr>
          <a:lstStyle/>
          <a:p>
            <a:r>
              <a:rPr lang="sk-SK" sz="2800" dirty="0"/>
              <a:t>Demokracia ako rešpekt k ľudským právam II.</a:t>
            </a:r>
            <a:endParaRPr lang="sk-GB" sz="2800" dirty="0"/>
          </a:p>
        </p:txBody>
      </p:sp>
    </p:spTree>
    <p:extLst>
      <p:ext uri="{BB962C8B-B14F-4D97-AF65-F5344CB8AC3E}">
        <p14:creationId xmlns:p14="http://schemas.microsoft.com/office/powerpoint/2010/main" val="4216719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3BA35440-CC6C-024A-95CD-AD510498EFE1}"/>
              </a:ext>
            </a:extLst>
          </p:cNvPr>
          <p:cNvSpPr>
            <a:spLocks noGrp="1"/>
          </p:cNvSpPr>
          <p:nvPr>
            <p:ph idx="1"/>
          </p:nvPr>
        </p:nvSpPr>
        <p:spPr>
          <a:xfrm>
            <a:off x="457200" y="1069081"/>
            <a:ext cx="8229600" cy="5024215"/>
          </a:xfrm>
        </p:spPr>
        <p:txBody>
          <a:bodyPr>
            <a:normAutofit fontScale="55000" lnSpcReduction="20000"/>
          </a:bodyPr>
          <a:lstStyle/>
          <a:p>
            <a:r>
              <a:rPr lang="sk-GB" sz="2900" dirty="0"/>
              <a:t>Charakter ľudských práv</a:t>
            </a:r>
          </a:p>
          <a:p>
            <a:endParaRPr lang="sk-GB" sz="2900" dirty="0"/>
          </a:p>
          <a:p>
            <a:pPr marL="109728" indent="0">
              <a:buNone/>
            </a:pPr>
            <a:r>
              <a:rPr lang="sk-SK" dirty="0"/>
              <a:t>1. </a:t>
            </a:r>
            <a:r>
              <a:rPr lang="sk-SK" u="sng" dirty="0"/>
              <a:t>Ľ</a:t>
            </a:r>
            <a:r>
              <a:rPr lang="sk-GB" u="sng" dirty="0"/>
              <a:t>udské práva sú </a:t>
            </a:r>
            <a:r>
              <a:rPr lang="sk-GB" i="1" u="sng" dirty="0"/>
              <a:t>individuálne</a:t>
            </a:r>
            <a:r>
              <a:rPr lang="sk-GB" dirty="0"/>
              <a:t>:</a:t>
            </a:r>
          </a:p>
          <a:p>
            <a:pPr>
              <a:buFontTx/>
              <a:buChar char="-"/>
            </a:pPr>
            <a:r>
              <a:rPr lang="sk-SK" dirty="0"/>
              <a:t>p</a:t>
            </a:r>
            <a:r>
              <a:rPr lang="sk-GB" dirty="0"/>
              <a:t>rináležia každému človeku</a:t>
            </a:r>
          </a:p>
          <a:p>
            <a:pPr>
              <a:buFontTx/>
              <a:buChar char="-"/>
            </a:pPr>
            <a:r>
              <a:rPr lang="sk-SK" dirty="0"/>
              <a:t>p</a:t>
            </a:r>
            <a:r>
              <a:rPr lang="sk-GB" dirty="0"/>
              <a:t>rináležia človeku priamo, bez sprostredkovania alebo zvolenia vyššej moci, kolektívu (rodiny, obce, cirkvi, národa, štátu) </a:t>
            </a:r>
          </a:p>
          <a:p>
            <a:pPr>
              <a:buFontTx/>
              <a:buChar char="-"/>
            </a:pPr>
            <a:r>
              <a:rPr lang="sk-GB" dirty="0"/>
              <a:t>vo vzťahu ku kolektívnym nárokom (a kolektivistickým ideológiám) musí mať človek možnosť slobodnej voľby, samozrejme v medziach zákonov (prijatých demokratickým spôsobom)</a:t>
            </a:r>
          </a:p>
          <a:p>
            <a:pPr>
              <a:buFontTx/>
              <a:buChar char="-"/>
            </a:pPr>
            <a:r>
              <a:rPr lang="sk-SK" dirty="0"/>
              <a:t>s</a:t>
            </a:r>
            <a:r>
              <a:rPr lang="sk-GB" dirty="0"/>
              <a:t>ú vyjadrením individuálnej jedinečnosti každej ľudskej bytosti</a:t>
            </a:r>
          </a:p>
          <a:p>
            <a:pPr>
              <a:buFontTx/>
              <a:buChar char="-"/>
            </a:pPr>
            <a:r>
              <a:rPr lang="sk-SK" dirty="0"/>
              <a:t>i</a:t>
            </a:r>
            <a:r>
              <a:rPr lang="sk-GB" dirty="0"/>
              <a:t>ndividuálny charakter ľudských práv sa nevylučuje s tým, že ich výkon sa realizuje väčšinou v spoločenstve, komunite, kolektíve (napr. právo na vzdelanie sa realizuje spravidla v školskom kolektíve, sloboda vierovyznania sa realizuje spravidla v rámci náboženskej obce), dokonca výkon niektorých ľudských práv mimo spoločenstva/kolektívu nie je ani možný, či nemá zmysel</a:t>
            </a:r>
          </a:p>
          <a:p>
            <a:pPr>
              <a:buFontTx/>
              <a:buChar char="-"/>
            </a:pPr>
            <a:endParaRPr lang="sk-GB" dirty="0"/>
          </a:p>
          <a:p>
            <a:pPr>
              <a:buFontTx/>
              <a:buChar char="-"/>
            </a:pPr>
            <a:r>
              <a:rPr lang="sk-GB" dirty="0"/>
              <a:t>2. </a:t>
            </a:r>
            <a:r>
              <a:rPr lang="sk-GB" u="sng" dirty="0"/>
              <a:t>Ľudské práva sú</a:t>
            </a:r>
            <a:r>
              <a:rPr lang="sk-GB" dirty="0"/>
              <a:t>:</a:t>
            </a:r>
          </a:p>
          <a:p>
            <a:pPr>
              <a:buFontTx/>
              <a:buChar char="-"/>
            </a:pPr>
            <a:r>
              <a:rPr lang="sk-SK" i="1" dirty="0"/>
              <a:t>n</a:t>
            </a:r>
            <a:r>
              <a:rPr lang="sk-GB" i="1" dirty="0"/>
              <a:t>eodňateľné </a:t>
            </a:r>
            <a:r>
              <a:rPr lang="sk-GB" dirty="0"/>
              <a:t>– existujú nezávisle od vyššej moci, prináležia človeku prirodzene, od narodenia</a:t>
            </a:r>
          </a:p>
          <a:p>
            <a:pPr>
              <a:buFontTx/>
              <a:buChar char="-"/>
            </a:pPr>
            <a:r>
              <a:rPr lang="sk-SK" i="1" dirty="0"/>
              <a:t>n</a:t>
            </a:r>
            <a:r>
              <a:rPr lang="sk-GB" i="1" dirty="0"/>
              <a:t>escudziteľné </a:t>
            </a:r>
            <a:r>
              <a:rPr lang="sk-GB" dirty="0"/>
              <a:t>– nemôžeme sa ich ani sami zriecť, či ich postúpiť niekomu inému </a:t>
            </a:r>
          </a:p>
          <a:p>
            <a:pPr>
              <a:buFontTx/>
              <a:buChar char="-"/>
            </a:pPr>
            <a:r>
              <a:rPr lang="sk-SK" i="1" dirty="0"/>
              <a:t>n</a:t>
            </a:r>
            <a:r>
              <a:rPr lang="sk-GB" i="1" dirty="0"/>
              <a:t>ezrušiteľné </a:t>
            </a:r>
            <a:r>
              <a:rPr lang="sk-GB" dirty="0"/>
              <a:t>– štát, či iná vyššia moc ich nemôže prehlásiť za neplatné</a:t>
            </a:r>
          </a:p>
          <a:p>
            <a:pPr>
              <a:buFontTx/>
              <a:buChar char="-"/>
            </a:pPr>
            <a:r>
              <a:rPr lang="sk-SK" i="1" dirty="0"/>
              <a:t>n</a:t>
            </a:r>
            <a:r>
              <a:rPr lang="sk-GB" i="1" dirty="0"/>
              <a:t>epremlčateľné </a:t>
            </a:r>
            <a:r>
              <a:rPr lang="sk-GB" dirty="0"/>
              <a:t>– nezanikajú ich neuplatnením v určenej lehote</a:t>
            </a:r>
          </a:p>
          <a:p>
            <a:pPr>
              <a:buFontTx/>
              <a:buChar char="-"/>
            </a:pPr>
            <a:endParaRPr lang="sk-GB" dirty="0"/>
          </a:p>
          <a:p>
            <a:pPr marL="109728" indent="0">
              <a:buNone/>
            </a:pPr>
            <a:endParaRPr lang="sk-GB" dirty="0"/>
          </a:p>
          <a:p>
            <a:pPr>
              <a:buFontTx/>
              <a:buChar char="-"/>
            </a:pPr>
            <a:endParaRPr lang="sk-GB" dirty="0"/>
          </a:p>
        </p:txBody>
      </p:sp>
      <p:sp>
        <p:nvSpPr>
          <p:cNvPr id="3" name="Nadpis 2">
            <a:extLst>
              <a:ext uri="{FF2B5EF4-FFF2-40B4-BE49-F238E27FC236}">
                <a16:creationId xmlns:a16="http://schemas.microsoft.com/office/drawing/2014/main" id="{6563E3D8-7EB6-894C-ABE9-ECC5D8CE939A}"/>
              </a:ext>
            </a:extLst>
          </p:cNvPr>
          <p:cNvSpPr>
            <a:spLocks noGrp="1"/>
          </p:cNvSpPr>
          <p:nvPr>
            <p:ph type="title"/>
          </p:nvPr>
        </p:nvSpPr>
        <p:spPr>
          <a:xfrm>
            <a:off x="457200" y="274638"/>
            <a:ext cx="8229600" cy="778098"/>
          </a:xfrm>
        </p:spPr>
        <p:txBody>
          <a:bodyPr>
            <a:noAutofit/>
          </a:bodyPr>
          <a:lstStyle/>
          <a:p>
            <a:r>
              <a:rPr lang="sk-SK" sz="2800" dirty="0"/>
              <a:t>Demokracia ako rešpekt k ľudským právam III.</a:t>
            </a:r>
            <a:endParaRPr lang="sk-GB" sz="2800" dirty="0"/>
          </a:p>
        </p:txBody>
      </p:sp>
    </p:spTree>
    <p:extLst>
      <p:ext uri="{BB962C8B-B14F-4D97-AF65-F5344CB8AC3E}">
        <p14:creationId xmlns:p14="http://schemas.microsoft.com/office/powerpoint/2010/main" val="3645472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48C57597-0DF2-074A-AA35-65DD450343A0}"/>
              </a:ext>
            </a:extLst>
          </p:cNvPr>
          <p:cNvSpPr>
            <a:spLocks noGrp="1"/>
          </p:cNvSpPr>
          <p:nvPr>
            <p:ph idx="1"/>
          </p:nvPr>
        </p:nvSpPr>
        <p:spPr>
          <a:xfrm>
            <a:off x="457200" y="1340768"/>
            <a:ext cx="8229600" cy="4666523"/>
          </a:xfrm>
        </p:spPr>
        <p:txBody>
          <a:bodyPr>
            <a:normAutofit fontScale="77500" lnSpcReduction="20000"/>
          </a:bodyPr>
          <a:lstStyle/>
          <a:p>
            <a:r>
              <a:rPr lang="sk-SK" dirty="0"/>
              <a:t>Najväčšou výzvou pre demokraciu je demokracia sama. Pretože:</a:t>
            </a:r>
          </a:p>
          <a:p>
            <a:endParaRPr lang="sk-SK" dirty="0"/>
          </a:p>
          <a:p>
            <a:r>
              <a:rPr lang="sk-SK" dirty="0"/>
              <a:t>Demokracia nie je stav, demokracia je proces.</a:t>
            </a:r>
          </a:p>
          <a:p>
            <a:r>
              <a:rPr lang="sk-SK" dirty="0"/>
              <a:t>Demokracia nie je perpetuum mobile, nie je to mechanizmus, ktorý uvedieme do chodu a potom už funguje samočinne.</a:t>
            </a:r>
          </a:p>
          <a:p>
            <a:r>
              <a:rPr lang="sk-SK" dirty="0"/>
              <a:t>Demokracia sa uvádza každodenne do chodu len aktívnou činnosťou kritického množstva uvedomelých, demokraticky mysliacich a konajúcich občanov a občianok.</a:t>
            </a:r>
          </a:p>
          <a:p>
            <a:r>
              <a:rPr lang="sk-SK" dirty="0"/>
              <a:t>Demokraciu môžu budovať len demokrati.</a:t>
            </a:r>
          </a:p>
          <a:p>
            <a:r>
              <a:rPr lang="sk-SK" dirty="0"/>
              <a:t>Demokratom sa človek nerodí, demokratom sa človek stáva.</a:t>
            </a:r>
          </a:p>
          <a:p>
            <a:r>
              <a:rPr lang="sk-SK" dirty="0"/>
              <a:t>Demokracia sa musí opätovne zrodiť s každou ďalšou generáciou a </a:t>
            </a:r>
            <a:r>
              <a:rPr lang="sk-SK" b="1" dirty="0"/>
              <a:t>vzdelávanie</a:t>
            </a:r>
            <a:r>
              <a:rPr lang="sk-SK" dirty="0"/>
              <a:t> je jej pôrodnou babicou. (John </a:t>
            </a:r>
            <a:r>
              <a:rPr lang="sk-SK" dirty="0" err="1"/>
              <a:t>Dewey</a:t>
            </a:r>
            <a:r>
              <a:rPr lang="sk-SK" dirty="0"/>
              <a:t>)</a:t>
            </a:r>
          </a:p>
        </p:txBody>
      </p:sp>
      <p:sp>
        <p:nvSpPr>
          <p:cNvPr id="3" name="Nadpis 2">
            <a:extLst>
              <a:ext uri="{FF2B5EF4-FFF2-40B4-BE49-F238E27FC236}">
                <a16:creationId xmlns:a16="http://schemas.microsoft.com/office/drawing/2014/main" id="{335CC2F1-0A24-314E-8D00-EB7630551889}"/>
              </a:ext>
            </a:extLst>
          </p:cNvPr>
          <p:cNvSpPr>
            <a:spLocks noGrp="1"/>
          </p:cNvSpPr>
          <p:nvPr>
            <p:ph type="title"/>
          </p:nvPr>
        </p:nvSpPr>
        <p:spPr>
          <a:xfrm>
            <a:off x="457200" y="274638"/>
            <a:ext cx="8229600" cy="994122"/>
          </a:xfrm>
        </p:spPr>
        <p:txBody>
          <a:bodyPr>
            <a:normAutofit/>
          </a:bodyPr>
          <a:lstStyle/>
          <a:p>
            <a:r>
              <a:rPr lang="sk-SK" sz="3200" dirty="0"/>
              <a:t>Demokracia ako výzva</a:t>
            </a:r>
          </a:p>
        </p:txBody>
      </p:sp>
    </p:spTree>
    <p:extLst>
      <p:ext uri="{BB962C8B-B14F-4D97-AF65-F5344CB8AC3E}">
        <p14:creationId xmlns:p14="http://schemas.microsoft.com/office/powerpoint/2010/main" val="3190846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objekt pre obsah 3">
            <a:extLst>
              <a:ext uri="{FF2B5EF4-FFF2-40B4-BE49-F238E27FC236}">
                <a16:creationId xmlns:a16="http://schemas.microsoft.com/office/drawing/2014/main" id="{57853FD5-250B-8349-BD85-E0FAACB7C5F7}"/>
              </a:ext>
            </a:extLst>
          </p:cNvPr>
          <p:cNvGraphicFramePr>
            <a:graphicFrameLocks noGrp="1"/>
          </p:cNvGraphicFramePr>
          <p:nvPr>
            <p:ph idx="1"/>
            <p:extLst>
              <p:ext uri="{D42A27DB-BD31-4B8C-83A1-F6EECF244321}">
                <p14:modId xmlns:p14="http://schemas.microsoft.com/office/powerpoint/2010/main" val="1309220778"/>
              </p:ext>
            </p:extLst>
          </p:nvPr>
        </p:nvGraphicFramePr>
        <p:xfrm>
          <a:off x="611559" y="1052736"/>
          <a:ext cx="8050126" cy="5347944"/>
        </p:xfrm>
        <a:graphic>
          <a:graphicData uri="http://schemas.openxmlformats.org/drawingml/2006/table">
            <a:tbl>
              <a:tblPr firstRow="1" bandRow="1">
                <a:tableStyleId>{5C22544A-7EE6-4342-B048-85BDC9FD1C3A}</a:tableStyleId>
              </a:tblPr>
              <a:tblGrid>
                <a:gridCol w="4025063">
                  <a:extLst>
                    <a:ext uri="{9D8B030D-6E8A-4147-A177-3AD203B41FA5}">
                      <a16:colId xmlns:a16="http://schemas.microsoft.com/office/drawing/2014/main" val="1078497609"/>
                    </a:ext>
                  </a:extLst>
                </a:gridCol>
                <a:gridCol w="4025063">
                  <a:extLst>
                    <a:ext uri="{9D8B030D-6E8A-4147-A177-3AD203B41FA5}">
                      <a16:colId xmlns:a16="http://schemas.microsoft.com/office/drawing/2014/main" val="1435483700"/>
                    </a:ext>
                  </a:extLst>
                </a:gridCol>
              </a:tblGrid>
              <a:tr h="1897658">
                <a:tc>
                  <a:txBody>
                    <a:bodyPr/>
                    <a:lstStyle/>
                    <a:p>
                      <a:r>
                        <a:rPr kumimoji="0" lang="sk-SK" sz="1600" b="1" i="1" kern="1200" dirty="0" err="1">
                          <a:solidFill>
                            <a:schemeClr val="lt1"/>
                          </a:solidFill>
                          <a:effectLst/>
                          <a:latin typeface="+mn-lt"/>
                          <a:ea typeface="+mn-ea"/>
                          <a:cs typeface="+mn-cs"/>
                        </a:rPr>
                        <a:t>Article</a:t>
                      </a:r>
                      <a:r>
                        <a:rPr kumimoji="0" lang="sk-SK" sz="1600" b="1" i="1" kern="1200" dirty="0">
                          <a:solidFill>
                            <a:schemeClr val="lt1"/>
                          </a:solidFill>
                          <a:effectLst/>
                          <a:latin typeface="+mn-lt"/>
                          <a:ea typeface="+mn-ea"/>
                          <a:cs typeface="+mn-cs"/>
                        </a:rPr>
                        <a:t> 28</a:t>
                      </a:r>
                      <a:endParaRPr kumimoji="0" lang="sk-SK" sz="1600" b="0" i="0" kern="1200" dirty="0">
                        <a:solidFill>
                          <a:schemeClr val="lt1"/>
                        </a:solidFill>
                        <a:effectLst/>
                        <a:latin typeface="+mn-lt"/>
                        <a:ea typeface="+mn-ea"/>
                        <a:cs typeface="+mn-cs"/>
                      </a:endParaRPr>
                    </a:p>
                    <a:p>
                      <a:r>
                        <a:rPr kumimoji="0" lang="sk-SK" sz="1600" b="0" i="0" kern="1200" dirty="0">
                          <a:solidFill>
                            <a:schemeClr val="lt1"/>
                          </a:solidFill>
                          <a:effectLst/>
                          <a:latin typeface="+mn-lt"/>
                          <a:ea typeface="+mn-ea"/>
                          <a:cs typeface="+mn-cs"/>
                        </a:rPr>
                        <a:t>1. </a:t>
                      </a:r>
                      <a:r>
                        <a:rPr kumimoji="0" lang="sk-SK" sz="1600" b="0" i="0" kern="1200" dirty="0" err="1">
                          <a:solidFill>
                            <a:schemeClr val="lt1"/>
                          </a:solidFill>
                          <a:effectLst/>
                          <a:latin typeface="+mn-lt"/>
                          <a:ea typeface="+mn-ea"/>
                          <a:cs typeface="+mn-cs"/>
                        </a:rPr>
                        <a:t>States</a:t>
                      </a:r>
                      <a:r>
                        <a:rPr kumimoji="0" lang="sk-SK" sz="1600" b="0" i="0" kern="1200" dirty="0">
                          <a:solidFill>
                            <a:schemeClr val="lt1"/>
                          </a:solidFill>
                          <a:effectLst/>
                          <a:latin typeface="+mn-lt"/>
                          <a:ea typeface="+mn-ea"/>
                          <a:cs typeface="+mn-cs"/>
                        </a:rPr>
                        <a:t> </a:t>
                      </a:r>
                      <a:r>
                        <a:rPr kumimoji="0" lang="sk-SK" sz="1600" b="0" i="0" kern="1200" dirty="0" err="1">
                          <a:solidFill>
                            <a:schemeClr val="lt1"/>
                          </a:solidFill>
                          <a:effectLst/>
                          <a:latin typeface="+mn-lt"/>
                          <a:ea typeface="+mn-ea"/>
                          <a:cs typeface="+mn-cs"/>
                        </a:rPr>
                        <a:t>Parties</a:t>
                      </a:r>
                      <a:r>
                        <a:rPr kumimoji="0" lang="sk-SK" sz="1600" b="0" i="0" kern="1200" dirty="0">
                          <a:solidFill>
                            <a:schemeClr val="lt1"/>
                          </a:solidFill>
                          <a:effectLst/>
                          <a:latin typeface="+mn-lt"/>
                          <a:ea typeface="+mn-ea"/>
                          <a:cs typeface="+mn-cs"/>
                        </a:rPr>
                        <a:t> </a:t>
                      </a:r>
                      <a:r>
                        <a:rPr kumimoji="0" lang="sk-SK" sz="1600" b="0" i="0" kern="1200" dirty="0" err="1">
                          <a:solidFill>
                            <a:schemeClr val="lt1"/>
                          </a:solidFill>
                          <a:effectLst/>
                          <a:latin typeface="+mn-lt"/>
                          <a:ea typeface="+mn-ea"/>
                          <a:cs typeface="+mn-cs"/>
                        </a:rPr>
                        <a:t>recognize</a:t>
                      </a:r>
                      <a:r>
                        <a:rPr kumimoji="0" lang="sk-SK" sz="1600" b="0" i="0" kern="1200" dirty="0">
                          <a:solidFill>
                            <a:schemeClr val="lt1"/>
                          </a:solidFill>
                          <a:effectLst/>
                          <a:latin typeface="+mn-lt"/>
                          <a:ea typeface="+mn-ea"/>
                          <a:cs typeface="+mn-cs"/>
                        </a:rPr>
                        <a:t> </a:t>
                      </a:r>
                      <a:r>
                        <a:rPr kumimoji="0" lang="sk-SK" sz="1600" b="0" i="0" kern="1200" dirty="0" err="1">
                          <a:solidFill>
                            <a:schemeClr val="lt1"/>
                          </a:solidFill>
                          <a:effectLst/>
                          <a:latin typeface="+mn-lt"/>
                          <a:ea typeface="+mn-ea"/>
                          <a:cs typeface="+mn-cs"/>
                        </a:rPr>
                        <a:t>the</a:t>
                      </a:r>
                      <a:r>
                        <a:rPr kumimoji="0" lang="sk-SK" sz="1600" b="0" i="0" kern="1200" dirty="0">
                          <a:solidFill>
                            <a:schemeClr val="lt1"/>
                          </a:solidFill>
                          <a:effectLst/>
                          <a:latin typeface="+mn-lt"/>
                          <a:ea typeface="+mn-ea"/>
                          <a:cs typeface="+mn-cs"/>
                        </a:rPr>
                        <a:t> </a:t>
                      </a:r>
                      <a:r>
                        <a:rPr kumimoji="0" lang="sk-SK" sz="1600" b="0" i="0" kern="1200" dirty="0" err="1">
                          <a:solidFill>
                            <a:schemeClr val="lt1"/>
                          </a:solidFill>
                          <a:effectLst/>
                          <a:latin typeface="+mn-lt"/>
                          <a:ea typeface="+mn-ea"/>
                          <a:cs typeface="+mn-cs"/>
                        </a:rPr>
                        <a:t>right</a:t>
                      </a:r>
                      <a:r>
                        <a:rPr kumimoji="0" lang="sk-SK" sz="1600" b="0" i="0" kern="1200" dirty="0">
                          <a:solidFill>
                            <a:schemeClr val="lt1"/>
                          </a:solidFill>
                          <a:effectLst/>
                          <a:latin typeface="+mn-lt"/>
                          <a:ea typeface="+mn-ea"/>
                          <a:cs typeface="+mn-cs"/>
                        </a:rPr>
                        <a:t> of </a:t>
                      </a:r>
                      <a:r>
                        <a:rPr kumimoji="0" lang="sk-SK" sz="1600" b="0" i="0" kern="1200" dirty="0" err="1">
                          <a:solidFill>
                            <a:schemeClr val="lt1"/>
                          </a:solidFill>
                          <a:effectLst/>
                          <a:latin typeface="+mn-lt"/>
                          <a:ea typeface="+mn-ea"/>
                          <a:cs typeface="+mn-cs"/>
                        </a:rPr>
                        <a:t>the</a:t>
                      </a:r>
                      <a:r>
                        <a:rPr kumimoji="0" lang="sk-SK" sz="1600" b="0" i="0" kern="1200" dirty="0">
                          <a:solidFill>
                            <a:schemeClr val="lt1"/>
                          </a:solidFill>
                          <a:effectLst/>
                          <a:latin typeface="+mn-lt"/>
                          <a:ea typeface="+mn-ea"/>
                          <a:cs typeface="+mn-cs"/>
                        </a:rPr>
                        <a:t> </a:t>
                      </a:r>
                      <a:r>
                        <a:rPr kumimoji="0" lang="sk-SK" sz="1600" b="0" i="0" kern="1200" dirty="0" err="1">
                          <a:solidFill>
                            <a:schemeClr val="lt1"/>
                          </a:solidFill>
                          <a:effectLst/>
                          <a:latin typeface="+mn-lt"/>
                          <a:ea typeface="+mn-ea"/>
                          <a:cs typeface="+mn-cs"/>
                        </a:rPr>
                        <a:t>child</a:t>
                      </a:r>
                      <a:r>
                        <a:rPr kumimoji="0" lang="sk-SK" sz="1600" b="0" i="0" kern="1200" dirty="0">
                          <a:solidFill>
                            <a:schemeClr val="lt1"/>
                          </a:solidFill>
                          <a:effectLst/>
                          <a:latin typeface="+mn-lt"/>
                          <a:ea typeface="+mn-ea"/>
                          <a:cs typeface="+mn-cs"/>
                        </a:rPr>
                        <a:t> to </a:t>
                      </a:r>
                      <a:r>
                        <a:rPr kumimoji="0" lang="sk-SK" sz="1600" b="0" i="0" kern="1200" dirty="0" err="1">
                          <a:solidFill>
                            <a:schemeClr val="lt1"/>
                          </a:solidFill>
                          <a:effectLst/>
                          <a:latin typeface="+mn-lt"/>
                          <a:ea typeface="+mn-ea"/>
                          <a:cs typeface="+mn-cs"/>
                        </a:rPr>
                        <a:t>education</a:t>
                      </a:r>
                      <a:r>
                        <a:rPr kumimoji="0" lang="sk-SK" sz="1600" b="0" i="0" kern="1200" dirty="0">
                          <a:solidFill>
                            <a:schemeClr val="lt1"/>
                          </a:solidFill>
                          <a:effectLst/>
                          <a:latin typeface="+mn-lt"/>
                          <a:ea typeface="+mn-ea"/>
                          <a:cs typeface="+mn-cs"/>
                        </a:rPr>
                        <a:t>, and </a:t>
                      </a:r>
                      <a:r>
                        <a:rPr kumimoji="0" lang="sk-SK" sz="1600" b="0" i="0" kern="1200" dirty="0" err="1">
                          <a:solidFill>
                            <a:schemeClr val="lt1"/>
                          </a:solidFill>
                          <a:effectLst/>
                          <a:latin typeface="+mn-lt"/>
                          <a:ea typeface="+mn-ea"/>
                          <a:cs typeface="+mn-cs"/>
                        </a:rPr>
                        <a:t>with</a:t>
                      </a:r>
                      <a:r>
                        <a:rPr kumimoji="0" lang="sk-SK" sz="1600" b="0" i="0" kern="1200" dirty="0">
                          <a:solidFill>
                            <a:schemeClr val="lt1"/>
                          </a:solidFill>
                          <a:effectLst/>
                          <a:latin typeface="+mn-lt"/>
                          <a:ea typeface="+mn-ea"/>
                          <a:cs typeface="+mn-cs"/>
                        </a:rPr>
                        <a:t> a </a:t>
                      </a:r>
                      <a:r>
                        <a:rPr kumimoji="0" lang="sk-SK" sz="1600" b="0" i="0" kern="1200" dirty="0" err="1">
                          <a:solidFill>
                            <a:schemeClr val="lt1"/>
                          </a:solidFill>
                          <a:effectLst/>
                          <a:latin typeface="+mn-lt"/>
                          <a:ea typeface="+mn-ea"/>
                          <a:cs typeface="+mn-cs"/>
                        </a:rPr>
                        <a:t>view</a:t>
                      </a:r>
                      <a:r>
                        <a:rPr kumimoji="0" lang="sk-SK" sz="1600" b="0" i="0" kern="1200" dirty="0">
                          <a:solidFill>
                            <a:schemeClr val="lt1"/>
                          </a:solidFill>
                          <a:effectLst/>
                          <a:latin typeface="+mn-lt"/>
                          <a:ea typeface="+mn-ea"/>
                          <a:cs typeface="+mn-cs"/>
                        </a:rPr>
                        <a:t> to </a:t>
                      </a:r>
                      <a:r>
                        <a:rPr kumimoji="0" lang="sk-SK" sz="1600" b="0" i="0" kern="1200" dirty="0" err="1">
                          <a:solidFill>
                            <a:schemeClr val="lt1"/>
                          </a:solidFill>
                          <a:effectLst/>
                          <a:latin typeface="+mn-lt"/>
                          <a:ea typeface="+mn-ea"/>
                          <a:cs typeface="+mn-cs"/>
                        </a:rPr>
                        <a:t>achieving</a:t>
                      </a:r>
                      <a:r>
                        <a:rPr kumimoji="0" lang="sk-SK" sz="1600" b="0" i="0" kern="1200" dirty="0">
                          <a:solidFill>
                            <a:schemeClr val="lt1"/>
                          </a:solidFill>
                          <a:effectLst/>
                          <a:latin typeface="+mn-lt"/>
                          <a:ea typeface="+mn-ea"/>
                          <a:cs typeface="+mn-cs"/>
                        </a:rPr>
                        <a:t> </a:t>
                      </a:r>
                      <a:r>
                        <a:rPr kumimoji="0" lang="sk-SK" sz="1600" b="0" i="0" kern="1200" dirty="0" err="1">
                          <a:solidFill>
                            <a:schemeClr val="lt1"/>
                          </a:solidFill>
                          <a:effectLst/>
                          <a:latin typeface="+mn-lt"/>
                          <a:ea typeface="+mn-ea"/>
                          <a:cs typeface="+mn-cs"/>
                        </a:rPr>
                        <a:t>this</a:t>
                      </a:r>
                      <a:r>
                        <a:rPr kumimoji="0" lang="sk-SK" sz="1600" b="0" i="0" kern="1200" dirty="0">
                          <a:solidFill>
                            <a:schemeClr val="lt1"/>
                          </a:solidFill>
                          <a:effectLst/>
                          <a:latin typeface="+mn-lt"/>
                          <a:ea typeface="+mn-ea"/>
                          <a:cs typeface="+mn-cs"/>
                        </a:rPr>
                        <a:t> </a:t>
                      </a:r>
                      <a:r>
                        <a:rPr kumimoji="0" lang="sk-SK" sz="1600" b="0" i="0" kern="1200" dirty="0" err="1">
                          <a:solidFill>
                            <a:schemeClr val="lt1"/>
                          </a:solidFill>
                          <a:effectLst/>
                          <a:latin typeface="+mn-lt"/>
                          <a:ea typeface="+mn-ea"/>
                          <a:cs typeface="+mn-cs"/>
                        </a:rPr>
                        <a:t>right</a:t>
                      </a:r>
                      <a:r>
                        <a:rPr kumimoji="0" lang="sk-SK" sz="1600" b="0" i="0" kern="1200" dirty="0">
                          <a:solidFill>
                            <a:schemeClr val="lt1"/>
                          </a:solidFill>
                          <a:effectLst/>
                          <a:latin typeface="+mn-lt"/>
                          <a:ea typeface="+mn-ea"/>
                          <a:cs typeface="+mn-cs"/>
                        </a:rPr>
                        <a:t> </a:t>
                      </a:r>
                      <a:r>
                        <a:rPr kumimoji="0" lang="sk-SK" sz="1600" b="0" i="0" kern="1200" dirty="0" err="1">
                          <a:solidFill>
                            <a:schemeClr val="lt1"/>
                          </a:solidFill>
                          <a:effectLst/>
                          <a:latin typeface="+mn-lt"/>
                          <a:ea typeface="+mn-ea"/>
                          <a:cs typeface="+mn-cs"/>
                        </a:rPr>
                        <a:t>progressively</a:t>
                      </a:r>
                      <a:r>
                        <a:rPr kumimoji="0" lang="sk-SK" sz="1600" b="0" i="0" kern="1200" dirty="0">
                          <a:solidFill>
                            <a:schemeClr val="lt1"/>
                          </a:solidFill>
                          <a:effectLst/>
                          <a:latin typeface="+mn-lt"/>
                          <a:ea typeface="+mn-ea"/>
                          <a:cs typeface="+mn-cs"/>
                        </a:rPr>
                        <a:t> and on </a:t>
                      </a:r>
                      <a:r>
                        <a:rPr kumimoji="0" lang="sk-SK" sz="1600" b="0" i="0" kern="1200" dirty="0" err="1">
                          <a:solidFill>
                            <a:schemeClr val="lt1"/>
                          </a:solidFill>
                          <a:effectLst/>
                          <a:latin typeface="+mn-lt"/>
                          <a:ea typeface="+mn-ea"/>
                          <a:cs typeface="+mn-cs"/>
                        </a:rPr>
                        <a:t>the</a:t>
                      </a:r>
                      <a:r>
                        <a:rPr kumimoji="0" lang="sk-SK" sz="1600" b="0" i="0" kern="1200" dirty="0">
                          <a:solidFill>
                            <a:schemeClr val="lt1"/>
                          </a:solidFill>
                          <a:effectLst/>
                          <a:latin typeface="+mn-lt"/>
                          <a:ea typeface="+mn-ea"/>
                          <a:cs typeface="+mn-cs"/>
                        </a:rPr>
                        <a:t> </a:t>
                      </a:r>
                      <a:r>
                        <a:rPr kumimoji="0" lang="sk-SK" sz="1600" b="0" i="0" kern="1200" dirty="0" err="1">
                          <a:solidFill>
                            <a:schemeClr val="lt1"/>
                          </a:solidFill>
                          <a:effectLst/>
                          <a:latin typeface="+mn-lt"/>
                          <a:ea typeface="+mn-ea"/>
                          <a:cs typeface="+mn-cs"/>
                        </a:rPr>
                        <a:t>basis</a:t>
                      </a:r>
                      <a:r>
                        <a:rPr kumimoji="0" lang="sk-SK" sz="1600" b="0" i="0" kern="1200" dirty="0">
                          <a:solidFill>
                            <a:schemeClr val="lt1"/>
                          </a:solidFill>
                          <a:effectLst/>
                          <a:latin typeface="+mn-lt"/>
                          <a:ea typeface="+mn-ea"/>
                          <a:cs typeface="+mn-cs"/>
                        </a:rPr>
                        <a:t> of </a:t>
                      </a:r>
                      <a:r>
                        <a:rPr kumimoji="0" lang="sk-SK" sz="1600" b="0" i="0" kern="1200" dirty="0" err="1">
                          <a:solidFill>
                            <a:schemeClr val="lt1"/>
                          </a:solidFill>
                          <a:effectLst/>
                          <a:latin typeface="+mn-lt"/>
                          <a:ea typeface="+mn-ea"/>
                          <a:cs typeface="+mn-cs"/>
                        </a:rPr>
                        <a:t>equal</a:t>
                      </a:r>
                      <a:r>
                        <a:rPr kumimoji="0" lang="sk-SK" sz="1600" b="0" i="0" kern="1200" dirty="0">
                          <a:solidFill>
                            <a:schemeClr val="lt1"/>
                          </a:solidFill>
                          <a:effectLst/>
                          <a:latin typeface="+mn-lt"/>
                          <a:ea typeface="+mn-ea"/>
                          <a:cs typeface="+mn-cs"/>
                        </a:rPr>
                        <a:t> </a:t>
                      </a:r>
                      <a:r>
                        <a:rPr kumimoji="0" lang="sk-SK" sz="1600" b="0" i="0" kern="1200" dirty="0" err="1">
                          <a:solidFill>
                            <a:schemeClr val="lt1"/>
                          </a:solidFill>
                          <a:effectLst/>
                          <a:latin typeface="+mn-lt"/>
                          <a:ea typeface="+mn-ea"/>
                          <a:cs typeface="+mn-cs"/>
                        </a:rPr>
                        <a:t>opportunity</a:t>
                      </a:r>
                      <a:r>
                        <a:rPr kumimoji="0" lang="sk-SK" sz="1600" b="0" i="0" kern="1200" dirty="0">
                          <a:solidFill>
                            <a:schemeClr val="lt1"/>
                          </a:solidFill>
                          <a:effectLst/>
                          <a:latin typeface="+mn-lt"/>
                          <a:ea typeface="+mn-ea"/>
                          <a:cs typeface="+mn-cs"/>
                        </a:rPr>
                        <a:t>, </a:t>
                      </a:r>
                      <a:r>
                        <a:rPr kumimoji="0" lang="sk-SK" sz="1600" b="0" i="0" kern="1200" dirty="0" err="1">
                          <a:solidFill>
                            <a:schemeClr val="lt1"/>
                          </a:solidFill>
                          <a:effectLst/>
                          <a:latin typeface="+mn-lt"/>
                          <a:ea typeface="+mn-ea"/>
                          <a:cs typeface="+mn-cs"/>
                        </a:rPr>
                        <a:t>they</a:t>
                      </a:r>
                      <a:r>
                        <a:rPr kumimoji="0" lang="sk-SK" sz="1600" b="0" i="0" kern="1200" dirty="0">
                          <a:solidFill>
                            <a:schemeClr val="lt1"/>
                          </a:solidFill>
                          <a:effectLst/>
                          <a:latin typeface="+mn-lt"/>
                          <a:ea typeface="+mn-ea"/>
                          <a:cs typeface="+mn-cs"/>
                        </a:rPr>
                        <a:t> </a:t>
                      </a:r>
                      <a:r>
                        <a:rPr kumimoji="0" lang="sk-SK" sz="1600" b="0" i="0" kern="1200" dirty="0" err="1">
                          <a:solidFill>
                            <a:schemeClr val="lt1"/>
                          </a:solidFill>
                          <a:effectLst/>
                          <a:latin typeface="+mn-lt"/>
                          <a:ea typeface="+mn-ea"/>
                          <a:cs typeface="+mn-cs"/>
                        </a:rPr>
                        <a:t>shall</a:t>
                      </a:r>
                      <a:r>
                        <a:rPr kumimoji="0" lang="sk-SK" sz="1600" b="0" i="0" kern="1200" dirty="0">
                          <a:solidFill>
                            <a:schemeClr val="lt1"/>
                          </a:solidFill>
                          <a:effectLst/>
                          <a:latin typeface="+mn-lt"/>
                          <a:ea typeface="+mn-ea"/>
                          <a:cs typeface="+mn-cs"/>
                        </a:rPr>
                        <a:t>, in </a:t>
                      </a:r>
                      <a:r>
                        <a:rPr kumimoji="0" lang="sk-SK" sz="1600" b="0" i="0" kern="1200" dirty="0" err="1">
                          <a:solidFill>
                            <a:schemeClr val="lt1"/>
                          </a:solidFill>
                          <a:effectLst/>
                          <a:latin typeface="+mn-lt"/>
                          <a:ea typeface="+mn-ea"/>
                          <a:cs typeface="+mn-cs"/>
                        </a:rPr>
                        <a:t>particular</a:t>
                      </a:r>
                      <a:r>
                        <a:rPr kumimoji="0" lang="sk-SK" sz="1600" b="0" i="0" kern="1200" dirty="0">
                          <a:solidFill>
                            <a:schemeClr val="lt1"/>
                          </a:solidFill>
                          <a:effectLst/>
                          <a:latin typeface="+mn-lt"/>
                          <a:ea typeface="+mn-ea"/>
                          <a:cs typeface="+mn-cs"/>
                        </a:rPr>
                        <a:t>: (...)</a:t>
                      </a:r>
                    </a:p>
                  </a:txBody>
                  <a:tcPr/>
                </a:tc>
                <a:tc>
                  <a:txBody>
                    <a:bodyPr/>
                    <a:lstStyle/>
                    <a:p>
                      <a:r>
                        <a:rPr lang="sk-SK" sz="1600" dirty="0"/>
                        <a:t>Článok 28</a:t>
                      </a:r>
                    </a:p>
                    <a:p>
                      <a:r>
                        <a:rPr lang="sk-SK" sz="1600" dirty="0"/>
                        <a:t>Štáty, ktoré sú zmluvnou stranou Dohovoru, uznávajú právo dieťaťa na vzdelanie a s cieľom postupného uskutočňovania tohto práva a na základe rovných možností najmä: (...)</a:t>
                      </a:r>
                    </a:p>
                  </a:txBody>
                  <a:tcPr/>
                </a:tc>
                <a:extLst>
                  <a:ext uri="{0D108BD9-81ED-4DB2-BD59-A6C34878D82A}">
                    <a16:rowId xmlns:a16="http://schemas.microsoft.com/office/drawing/2014/main" val="2548576694"/>
                  </a:ext>
                </a:extLst>
              </a:tr>
              <a:tr h="3450286">
                <a:tc>
                  <a:txBody>
                    <a:bodyPr/>
                    <a:lstStyle/>
                    <a:p>
                      <a:r>
                        <a:rPr kumimoji="0" lang="sk-SK" sz="1600" b="1" i="1" kern="1200" dirty="0" err="1">
                          <a:solidFill>
                            <a:schemeClr val="dk1"/>
                          </a:solidFill>
                          <a:effectLst/>
                          <a:latin typeface="+mn-lt"/>
                          <a:ea typeface="+mn-ea"/>
                          <a:cs typeface="+mn-cs"/>
                        </a:rPr>
                        <a:t>Article</a:t>
                      </a:r>
                      <a:r>
                        <a:rPr kumimoji="0" lang="sk-SK" sz="1600" b="1" i="1" kern="1200" dirty="0">
                          <a:solidFill>
                            <a:schemeClr val="dk1"/>
                          </a:solidFill>
                          <a:effectLst/>
                          <a:latin typeface="+mn-lt"/>
                          <a:ea typeface="+mn-ea"/>
                          <a:cs typeface="+mn-cs"/>
                        </a:rPr>
                        <a:t> 29</a:t>
                      </a:r>
                      <a:endParaRPr kumimoji="0" lang="sk-SK" sz="1600" b="0" i="0" kern="1200" dirty="0">
                        <a:solidFill>
                          <a:schemeClr val="dk1"/>
                        </a:solidFill>
                        <a:effectLst/>
                        <a:latin typeface="+mn-lt"/>
                        <a:ea typeface="+mn-ea"/>
                        <a:cs typeface="+mn-cs"/>
                      </a:endParaRPr>
                    </a:p>
                    <a:p>
                      <a:r>
                        <a:rPr kumimoji="0" lang="sk-SK" sz="1600" b="0" i="0" kern="1200" dirty="0">
                          <a:solidFill>
                            <a:schemeClr val="dk1"/>
                          </a:solidFill>
                          <a:effectLst/>
                          <a:latin typeface="+mn-lt"/>
                          <a:ea typeface="+mn-ea"/>
                          <a:cs typeface="+mn-cs"/>
                        </a:rPr>
                        <a:t>1. </a:t>
                      </a:r>
                      <a:r>
                        <a:rPr kumimoji="0" lang="sk-SK" sz="1600" b="0" i="0" kern="1200" dirty="0" err="1">
                          <a:solidFill>
                            <a:schemeClr val="dk1"/>
                          </a:solidFill>
                          <a:effectLst/>
                          <a:latin typeface="+mn-lt"/>
                          <a:ea typeface="+mn-ea"/>
                          <a:cs typeface="+mn-cs"/>
                        </a:rPr>
                        <a:t>States</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Parties</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agree</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that</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the</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education</a:t>
                      </a:r>
                      <a:r>
                        <a:rPr kumimoji="0" lang="sk-SK" sz="1600" b="0" i="0" kern="1200" dirty="0">
                          <a:solidFill>
                            <a:schemeClr val="dk1"/>
                          </a:solidFill>
                          <a:effectLst/>
                          <a:latin typeface="+mn-lt"/>
                          <a:ea typeface="+mn-ea"/>
                          <a:cs typeface="+mn-cs"/>
                        </a:rPr>
                        <a:t> of </a:t>
                      </a:r>
                      <a:r>
                        <a:rPr kumimoji="0" lang="sk-SK" sz="1600" b="0" i="0" kern="1200" dirty="0" err="1">
                          <a:solidFill>
                            <a:schemeClr val="dk1"/>
                          </a:solidFill>
                          <a:effectLst/>
                          <a:latin typeface="+mn-lt"/>
                          <a:ea typeface="+mn-ea"/>
                          <a:cs typeface="+mn-cs"/>
                        </a:rPr>
                        <a:t>the</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child</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shall</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be</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directed</a:t>
                      </a:r>
                      <a:r>
                        <a:rPr kumimoji="0" lang="sk-SK" sz="1600" b="0" i="0" kern="1200" dirty="0">
                          <a:solidFill>
                            <a:schemeClr val="dk1"/>
                          </a:solidFill>
                          <a:effectLst/>
                          <a:latin typeface="+mn-lt"/>
                          <a:ea typeface="+mn-ea"/>
                          <a:cs typeface="+mn-cs"/>
                        </a:rPr>
                        <a:t> to:</a:t>
                      </a:r>
                    </a:p>
                    <a:p>
                      <a:pPr marL="342900" indent="-342900">
                        <a:buAutoNum type="alphaLcParenBoth"/>
                      </a:pPr>
                      <a:r>
                        <a:rPr kumimoji="0" lang="sk-SK" sz="1600" b="0" i="0" kern="1200" dirty="0" err="1">
                          <a:solidFill>
                            <a:schemeClr val="dk1"/>
                          </a:solidFill>
                          <a:effectLst/>
                          <a:latin typeface="+mn-lt"/>
                          <a:ea typeface="+mn-ea"/>
                          <a:cs typeface="+mn-cs"/>
                        </a:rPr>
                        <a:t>The</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development</a:t>
                      </a:r>
                      <a:r>
                        <a:rPr kumimoji="0" lang="sk-SK" sz="1600" b="0" i="0" kern="1200" dirty="0">
                          <a:solidFill>
                            <a:schemeClr val="dk1"/>
                          </a:solidFill>
                          <a:effectLst/>
                          <a:latin typeface="+mn-lt"/>
                          <a:ea typeface="+mn-ea"/>
                          <a:cs typeface="+mn-cs"/>
                        </a:rPr>
                        <a:t> of </a:t>
                      </a:r>
                      <a:r>
                        <a:rPr kumimoji="0" lang="sk-SK" sz="1600" b="0" i="0" kern="1200" dirty="0" err="1">
                          <a:solidFill>
                            <a:schemeClr val="dk1"/>
                          </a:solidFill>
                          <a:effectLst/>
                          <a:latin typeface="+mn-lt"/>
                          <a:ea typeface="+mn-ea"/>
                          <a:cs typeface="+mn-cs"/>
                        </a:rPr>
                        <a:t>the</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child's</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personality</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talents</a:t>
                      </a:r>
                      <a:r>
                        <a:rPr kumimoji="0" lang="sk-SK" sz="1600" b="0" i="0" kern="1200" dirty="0">
                          <a:solidFill>
                            <a:schemeClr val="dk1"/>
                          </a:solidFill>
                          <a:effectLst/>
                          <a:latin typeface="+mn-lt"/>
                          <a:ea typeface="+mn-ea"/>
                          <a:cs typeface="+mn-cs"/>
                        </a:rPr>
                        <a:t> and </a:t>
                      </a:r>
                      <a:r>
                        <a:rPr kumimoji="0" lang="sk-SK" sz="1600" b="0" i="0" kern="1200" dirty="0" err="1">
                          <a:solidFill>
                            <a:schemeClr val="dk1"/>
                          </a:solidFill>
                          <a:effectLst/>
                          <a:latin typeface="+mn-lt"/>
                          <a:ea typeface="+mn-ea"/>
                          <a:cs typeface="+mn-cs"/>
                        </a:rPr>
                        <a:t>mental</a:t>
                      </a:r>
                      <a:r>
                        <a:rPr kumimoji="0" lang="sk-SK" sz="1600" b="0" i="0" kern="1200" dirty="0">
                          <a:solidFill>
                            <a:schemeClr val="dk1"/>
                          </a:solidFill>
                          <a:effectLst/>
                          <a:latin typeface="+mn-lt"/>
                          <a:ea typeface="+mn-ea"/>
                          <a:cs typeface="+mn-cs"/>
                        </a:rPr>
                        <a:t> and </a:t>
                      </a:r>
                      <a:r>
                        <a:rPr kumimoji="0" lang="sk-SK" sz="1600" b="0" i="0" kern="1200" dirty="0" err="1">
                          <a:solidFill>
                            <a:schemeClr val="dk1"/>
                          </a:solidFill>
                          <a:effectLst/>
                          <a:latin typeface="+mn-lt"/>
                          <a:ea typeface="+mn-ea"/>
                          <a:cs typeface="+mn-cs"/>
                        </a:rPr>
                        <a:t>physical</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abilities</a:t>
                      </a:r>
                      <a:r>
                        <a:rPr kumimoji="0" lang="sk-SK" sz="1600" b="0" i="0" kern="1200" dirty="0">
                          <a:solidFill>
                            <a:schemeClr val="dk1"/>
                          </a:solidFill>
                          <a:effectLst/>
                          <a:latin typeface="+mn-lt"/>
                          <a:ea typeface="+mn-ea"/>
                          <a:cs typeface="+mn-cs"/>
                        </a:rPr>
                        <a:t> to </a:t>
                      </a:r>
                      <a:r>
                        <a:rPr kumimoji="0" lang="sk-SK" sz="1600" b="0" i="0" kern="1200" dirty="0" err="1">
                          <a:solidFill>
                            <a:schemeClr val="dk1"/>
                          </a:solidFill>
                          <a:effectLst/>
                          <a:latin typeface="+mn-lt"/>
                          <a:ea typeface="+mn-ea"/>
                          <a:cs typeface="+mn-cs"/>
                        </a:rPr>
                        <a:t>their</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fullest</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potential</a:t>
                      </a:r>
                      <a:r>
                        <a:rPr kumimoji="0" lang="sk-SK" sz="1600" b="0" i="0" kern="1200" dirty="0">
                          <a:solidFill>
                            <a:schemeClr val="dk1"/>
                          </a:solidFill>
                          <a:effectLst/>
                          <a:latin typeface="+mn-lt"/>
                          <a:ea typeface="+mn-ea"/>
                          <a:cs typeface="+mn-cs"/>
                        </a:rPr>
                        <a:t>;</a:t>
                      </a:r>
                    </a:p>
                    <a:p>
                      <a:pPr marL="342900" indent="-342900">
                        <a:buAutoNum type="alphaLcParenBoth"/>
                      </a:pPr>
                      <a:r>
                        <a:rPr kumimoji="0" lang="sk-SK" sz="1600" b="0" i="0" kern="1200" dirty="0" err="1">
                          <a:solidFill>
                            <a:schemeClr val="dk1"/>
                          </a:solidFill>
                          <a:effectLst/>
                          <a:latin typeface="+mn-lt"/>
                          <a:ea typeface="+mn-ea"/>
                          <a:cs typeface="+mn-cs"/>
                        </a:rPr>
                        <a:t>The</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development</a:t>
                      </a:r>
                      <a:r>
                        <a:rPr kumimoji="0" lang="sk-SK" sz="1600" b="0" i="0" kern="1200" dirty="0">
                          <a:solidFill>
                            <a:schemeClr val="dk1"/>
                          </a:solidFill>
                          <a:effectLst/>
                          <a:latin typeface="+mn-lt"/>
                          <a:ea typeface="+mn-ea"/>
                          <a:cs typeface="+mn-cs"/>
                        </a:rPr>
                        <a:t> of </a:t>
                      </a:r>
                      <a:r>
                        <a:rPr kumimoji="0" lang="sk-SK" sz="1600" b="0" i="0" kern="1200" dirty="0" err="1">
                          <a:solidFill>
                            <a:schemeClr val="dk1"/>
                          </a:solidFill>
                          <a:effectLst/>
                          <a:latin typeface="+mn-lt"/>
                          <a:ea typeface="+mn-ea"/>
                          <a:cs typeface="+mn-cs"/>
                        </a:rPr>
                        <a:t>respect</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for</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human</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rights</a:t>
                      </a:r>
                      <a:r>
                        <a:rPr kumimoji="0" lang="sk-SK" sz="1600" b="0" i="0" kern="1200" dirty="0">
                          <a:solidFill>
                            <a:schemeClr val="dk1"/>
                          </a:solidFill>
                          <a:effectLst/>
                          <a:latin typeface="+mn-lt"/>
                          <a:ea typeface="+mn-ea"/>
                          <a:cs typeface="+mn-cs"/>
                        </a:rPr>
                        <a:t> and </a:t>
                      </a:r>
                      <a:r>
                        <a:rPr kumimoji="0" lang="sk-SK" sz="1600" b="0" i="0" kern="1200" dirty="0" err="1">
                          <a:solidFill>
                            <a:schemeClr val="dk1"/>
                          </a:solidFill>
                          <a:effectLst/>
                          <a:latin typeface="+mn-lt"/>
                          <a:ea typeface="+mn-ea"/>
                          <a:cs typeface="+mn-cs"/>
                        </a:rPr>
                        <a:t>fundamental</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freedoms</a:t>
                      </a:r>
                      <a:r>
                        <a:rPr kumimoji="0" lang="sk-SK" sz="1600" b="0" i="0" kern="1200" dirty="0">
                          <a:solidFill>
                            <a:schemeClr val="dk1"/>
                          </a:solidFill>
                          <a:effectLst/>
                          <a:latin typeface="+mn-lt"/>
                          <a:ea typeface="+mn-ea"/>
                          <a:cs typeface="+mn-cs"/>
                        </a:rPr>
                        <a:t>, and </a:t>
                      </a:r>
                      <a:r>
                        <a:rPr kumimoji="0" lang="sk-SK" sz="1600" b="0" i="0" kern="1200" dirty="0" err="1">
                          <a:solidFill>
                            <a:schemeClr val="dk1"/>
                          </a:solidFill>
                          <a:effectLst/>
                          <a:latin typeface="+mn-lt"/>
                          <a:ea typeface="+mn-ea"/>
                          <a:cs typeface="+mn-cs"/>
                        </a:rPr>
                        <a:t>for</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the</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principles</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enshrined</a:t>
                      </a:r>
                      <a:r>
                        <a:rPr kumimoji="0" lang="sk-SK" sz="1600" b="0" i="0" kern="1200" dirty="0">
                          <a:solidFill>
                            <a:schemeClr val="dk1"/>
                          </a:solidFill>
                          <a:effectLst/>
                          <a:latin typeface="+mn-lt"/>
                          <a:ea typeface="+mn-ea"/>
                          <a:cs typeface="+mn-cs"/>
                        </a:rPr>
                        <a:t> in </a:t>
                      </a:r>
                      <a:r>
                        <a:rPr kumimoji="0" lang="sk-SK" sz="1600" b="0" i="0" kern="1200" dirty="0" err="1">
                          <a:solidFill>
                            <a:schemeClr val="dk1"/>
                          </a:solidFill>
                          <a:effectLst/>
                          <a:latin typeface="+mn-lt"/>
                          <a:ea typeface="+mn-ea"/>
                          <a:cs typeface="+mn-cs"/>
                        </a:rPr>
                        <a:t>the</a:t>
                      </a:r>
                      <a:r>
                        <a:rPr kumimoji="0" lang="sk-SK" sz="1600" b="0" i="0" kern="1200" dirty="0">
                          <a:solidFill>
                            <a:schemeClr val="dk1"/>
                          </a:solidFill>
                          <a:effectLst/>
                          <a:latin typeface="+mn-lt"/>
                          <a:ea typeface="+mn-ea"/>
                          <a:cs typeface="+mn-cs"/>
                        </a:rPr>
                        <a:t> </a:t>
                      </a:r>
                      <a:r>
                        <a:rPr kumimoji="0" lang="sk-SK" sz="1600" b="0" i="0" kern="1200" dirty="0" err="1">
                          <a:solidFill>
                            <a:schemeClr val="dk1"/>
                          </a:solidFill>
                          <a:effectLst/>
                          <a:latin typeface="+mn-lt"/>
                          <a:ea typeface="+mn-ea"/>
                          <a:cs typeface="+mn-cs"/>
                        </a:rPr>
                        <a:t>Charter</a:t>
                      </a:r>
                      <a:r>
                        <a:rPr kumimoji="0" lang="sk-SK" sz="1600" b="0" i="0" kern="1200" dirty="0">
                          <a:solidFill>
                            <a:schemeClr val="dk1"/>
                          </a:solidFill>
                          <a:effectLst/>
                          <a:latin typeface="+mn-lt"/>
                          <a:ea typeface="+mn-ea"/>
                          <a:cs typeface="+mn-cs"/>
                        </a:rPr>
                        <a:t> of </a:t>
                      </a:r>
                      <a:r>
                        <a:rPr kumimoji="0" lang="sk-SK" sz="1600" b="0" i="0" kern="1200" dirty="0" err="1">
                          <a:solidFill>
                            <a:schemeClr val="dk1"/>
                          </a:solidFill>
                          <a:effectLst/>
                          <a:latin typeface="+mn-lt"/>
                          <a:ea typeface="+mn-ea"/>
                          <a:cs typeface="+mn-cs"/>
                        </a:rPr>
                        <a:t>the</a:t>
                      </a:r>
                      <a:r>
                        <a:rPr kumimoji="0" lang="sk-SK" sz="1600" b="0" i="0" kern="1200" dirty="0">
                          <a:solidFill>
                            <a:schemeClr val="dk1"/>
                          </a:solidFill>
                          <a:effectLst/>
                          <a:latin typeface="+mn-lt"/>
                          <a:ea typeface="+mn-ea"/>
                          <a:cs typeface="+mn-cs"/>
                        </a:rPr>
                        <a:t> United </a:t>
                      </a:r>
                      <a:r>
                        <a:rPr kumimoji="0" lang="sk-SK" sz="1600" b="0" i="0" kern="1200" dirty="0" err="1">
                          <a:solidFill>
                            <a:schemeClr val="dk1"/>
                          </a:solidFill>
                          <a:effectLst/>
                          <a:latin typeface="+mn-lt"/>
                          <a:ea typeface="+mn-ea"/>
                          <a:cs typeface="+mn-cs"/>
                        </a:rPr>
                        <a:t>Nations</a:t>
                      </a:r>
                      <a:endParaRPr kumimoji="0" lang="sk-SK" sz="1600" b="0" i="0" kern="1200" dirty="0">
                        <a:solidFill>
                          <a:schemeClr val="dk1"/>
                        </a:solidFill>
                        <a:effectLst/>
                        <a:latin typeface="+mn-lt"/>
                        <a:ea typeface="+mn-ea"/>
                        <a:cs typeface="+mn-cs"/>
                      </a:endParaRPr>
                    </a:p>
                  </a:txBody>
                  <a:tcPr/>
                </a:tc>
                <a:tc>
                  <a:txBody>
                    <a:bodyPr/>
                    <a:lstStyle/>
                    <a:p>
                      <a:r>
                        <a:rPr lang="sk-SK" sz="1600" dirty="0"/>
                        <a:t>Článok 29</a:t>
                      </a:r>
                    </a:p>
                    <a:p>
                      <a:r>
                        <a:rPr lang="sk-SK" sz="1600" dirty="0"/>
                        <a:t>1. Štáty, ktoré sú zmluvnou stranou Dohovoru, sa zhodujú, že vzdelávanie dieťaťa má smerovať k: </a:t>
                      </a:r>
                    </a:p>
                    <a:p>
                      <a:pPr marL="342900" indent="-342900">
                        <a:buAutoNum type="alphaLcParenR"/>
                      </a:pPr>
                      <a:r>
                        <a:rPr lang="sk-SK" sz="1600" dirty="0"/>
                        <a:t>rozvoju osobnosti dieťaťa, jeho nadania a rozumových aj fyzických schopností v čo najširšom objeme; </a:t>
                      </a:r>
                    </a:p>
                    <a:p>
                      <a:pPr marL="342900" indent="-342900">
                        <a:buAutoNum type="alphaLcParenR"/>
                      </a:pPr>
                      <a:r>
                        <a:rPr lang="sk-SK" sz="1600" dirty="0"/>
                        <a:t>b) výchove zameranej na posilňovanie úcty k ľudským právam a základným slobodám, a k zásadám zakotveným v Charte Spojených národov;</a:t>
                      </a:r>
                    </a:p>
                  </a:txBody>
                  <a:tcPr/>
                </a:tc>
                <a:extLst>
                  <a:ext uri="{0D108BD9-81ED-4DB2-BD59-A6C34878D82A}">
                    <a16:rowId xmlns:a16="http://schemas.microsoft.com/office/drawing/2014/main" val="1064064116"/>
                  </a:ext>
                </a:extLst>
              </a:tr>
            </a:tbl>
          </a:graphicData>
        </a:graphic>
      </p:graphicFrame>
      <p:sp>
        <p:nvSpPr>
          <p:cNvPr id="3" name="Nadpis 2">
            <a:extLst>
              <a:ext uri="{FF2B5EF4-FFF2-40B4-BE49-F238E27FC236}">
                <a16:creationId xmlns:a16="http://schemas.microsoft.com/office/drawing/2014/main" id="{EEFC0910-2216-F442-AC2F-B7CD8A79BCB1}"/>
              </a:ext>
            </a:extLst>
          </p:cNvPr>
          <p:cNvSpPr>
            <a:spLocks noGrp="1"/>
          </p:cNvSpPr>
          <p:nvPr>
            <p:ph type="title"/>
          </p:nvPr>
        </p:nvSpPr>
        <p:spPr>
          <a:xfrm>
            <a:off x="521822" y="332656"/>
            <a:ext cx="8229600" cy="432047"/>
          </a:xfrm>
        </p:spPr>
        <p:txBody>
          <a:bodyPr>
            <a:noAutofit/>
          </a:bodyPr>
          <a:lstStyle/>
          <a:p>
            <a:r>
              <a:rPr lang="sk-SK" sz="2800" dirty="0"/>
              <a:t>Dohovor o právach dieťaťa – o vzdelávaní</a:t>
            </a:r>
          </a:p>
        </p:txBody>
      </p:sp>
    </p:spTree>
    <p:extLst>
      <p:ext uri="{BB962C8B-B14F-4D97-AF65-F5344CB8AC3E}">
        <p14:creationId xmlns:p14="http://schemas.microsoft.com/office/powerpoint/2010/main" val="1746605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7E90F1A1-4B62-2E4A-BE10-FF8C15819CB8}"/>
              </a:ext>
            </a:extLst>
          </p:cNvPr>
          <p:cNvSpPr>
            <a:spLocks noGrp="1"/>
          </p:cNvSpPr>
          <p:nvPr>
            <p:ph idx="1"/>
          </p:nvPr>
        </p:nvSpPr>
        <p:spPr>
          <a:xfrm>
            <a:off x="457200" y="1481328"/>
            <a:ext cx="8229600" cy="4683976"/>
          </a:xfrm>
        </p:spPr>
        <p:txBody>
          <a:bodyPr>
            <a:normAutofit fontScale="70000" lnSpcReduction="20000"/>
          </a:bodyPr>
          <a:lstStyle/>
          <a:p>
            <a:r>
              <a:rPr lang="sk-SK" dirty="0"/>
              <a:t>„</a:t>
            </a:r>
            <a:r>
              <a:rPr lang="sk-SK" i="1" dirty="0"/>
              <a:t>Štáty, ktoré sú zmluvnou stranou Dohovoru, </a:t>
            </a:r>
            <a:endParaRPr lang="sk-SK" dirty="0"/>
          </a:p>
          <a:p>
            <a:pPr marL="109728" indent="0">
              <a:buNone/>
            </a:pPr>
            <a:r>
              <a:rPr lang="sk-SK" i="1" dirty="0"/>
              <a:t>robia všetky opatrenia nevyhnutné na to, aby sa disciplína v škole zabezpečovala spôsobom zlučiteľným s ľudskou dôstojnosťou dieťaťa a v súlade s týmto Dohovorom</a:t>
            </a:r>
            <a:r>
              <a:rPr lang="sk-SK" dirty="0"/>
              <a:t>.“ (Čl. 28, ods. 2)</a:t>
            </a:r>
          </a:p>
          <a:p>
            <a:pPr marL="109728" indent="0">
              <a:buNone/>
            </a:pPr>
            <a:endParaRPr lang="sk-SK" dirty="0"/>
          </a:p>
          <a:p>
            <a:r>
              <a:rPr lang="sk-SK" dirty="0"/>
              <a:t>Vzťah (ľudských) práv a (školských) povinností: </a:t>
            </a:r>
          </a:p>
          <a:p>
            <a:r>
              <a:rPr lang="sk-SK" dirty="0"/>
              <a:t>Ľudské práva sú individuálne a neodňateľné, ich negácia (upieraním či porušovaním) nemôže byť použitá ani v škole ako trest či sankcia.</a:t>
            </a:r>
          </a:p>
          <a:p>
            <a:r>
              <a:rPr lang="sk-SK" dirty="0"/>
              <a:t>Ľudské práva možno aj v škole len obmedziť, pokiaľ je to nevyhnutné na zabezpečenie verejného poriadku, bezpečnosti, zdravia a ochrany práv druhých.</a:t>
            </a:r>
          </a:p>
          <a:p>
            <a:r>
              <a:rPr lang="sk-SK" dirty="0"/>
              <a:t>Ľudské práva, ktoré sú absolútne, nemožno ani v škole obmedziť vôbec – v danom prípade ide najmä o zákaz krutého, neľudského a ponižujúceho zaobchádzania a trestania (napríklad fyzické trestanie a bitie, verejné ponižovanie žiaka a žiačky pred ostatnými ap.), resp. právo na fyzickú a psychickú nedotknuteľnosť osoby. </a:t>
            </a:r>
          </a:p>
          <a:p>
            <a:endParaRPr lang="sk-SK" dirty="0"/>
          </a:p>
        </p:txBody>
      </p:sp>
      <p:sp>
        <p:nvSpPr>
          <p:cNvPr id="3" name="Nadpis 2">
            <a:extLst>
              <a:ext uri="{FF2B5EF4-FFF2-40B4-BE49-F238E27FC236}">
                <a16:creationId xmlns:a16="http://schemas.microsoft.com/office/drawing/2014/main" id="{457CD4D3-0B48-5749-9317-B104E4BAEC7F}"/>
              </a:ext>
            </a:extLst>
          </p:cNvPr>
          <p:cNvSpPr>
            <a:spLocks noGrp="1"/>
          </p:cNvSpPr>
          <p:nvPr>
            <p:ph type="title"/>
          </p:nvPr>
        </p:nvSpPr>
        <p:spPr>
          <a:xfrm>
            <a:off x="457200" y="274638"/>
            <a:ext cx="8229600" cy="922114"/>
          </a:xfrm>
        </p:spPr>
        <p:txBody>
          <a:bodyPr>
            <a:normAutofit fontScale="90000"/>
          </a:bodyPr>
          <a:lstStyle/>
          <a:p>
            <a:r>
              <a:rPr lang="sk-SK" sz="3200" dirty="0"/>
              <a:t>Dohovor o právach dieťaťa – ľudské práva a disciplína</a:t>
            </a:r>
          </a:p>
        </p:txBody>
      </p:sp>
    </p:spTree>
    <p:extLst>
      <p:ext uri="{BB962C8B-B14F-4D97-AF65-F5344CB8AC3E}">
        <p14:creationId xmlns:p14="http://schemas.microsoft.com/office/powerpoint/2010/main" val="1613643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CA2C3EED-5328-9342-87A4-7FEF93EDD9D5}"/>
              </a:ext>
            </a:extLst>
          </p:cNvPr>
          <p:cNvSpPr>
            <a:spLocks noGrp="1"/>
          </p:cNvSpPr>
          <p:nvPr>
            <p:ph idx="1"/>
          </p:nvPr>
        </p:nvSpPr>
        <p:spPr>
          <a:xfrm>
            <a:off x="457200" y="1196752"/>
            <a:ext cx="8229600" cy="4810539"/>
          </a:xfrm>
        </p:spPr>
        <p:txBody>
          <a:bodyPr>
            <a:normAutofit fontScale="55000" lnSpcReduction="20000"/>
          </a:bodyPr>
          <a:lstStyle/>
          <a:p>
            <a:r>
              <a:rPr lang="sk-GB" dirty="0"/>
              <a:t>Škola je prostredím pre:</a:t>
            </a:r>
          </a:p>
          <a:p>
            <a:r>
              <a:rPr lang="sk-SK" dirty="0"/>
              <a:t>R</a:t>
            </a:r>
            <a:r>
              <a:rPr lang="sk-GB" dirty="0"/>
              <a:t>ozširovanie vedomostí žiakov a žiačok o základných princípoch demokracie, právneho štátu a ľudských práv, v kontexte historického, politického a spoločenského vývoja; posilnenie schopnosti kritického porozumenia a hodnotenia získaných vedomostí a poznatkov v tejto oblasti, schopnosti vnímania s porozumením a s chápaním širších kontextov, schopnosti vnútorne logického, vecného a zrozumiteľného vyjadrovania sa </a:t>
            </a:r>
          </a:p>
          <a:p>
            <a:r>
              <a:rPr lang="sk-GB" dirty="0"/>
              <a:t>Rozvíjanie demokratických zručností a zručností demokratickej občianskej participácie, najmä formou angažovania sa v triednych a školských samosprávnych orgánoch, participáciou na tvorbe základných školských dokumentov, participáciou na organizovaní mimoškolských aktivít, oboznamovaním sa s fungovaním demokratických participatívnych mechanizmov na úrovni obce, mesta, či mestskej časti ap.</a:t>
            </a:r>
          </a:p>
          <a:p>
            <a:r>
              <a:rPr lang="sk-GB" dirty="0"/>
              <a:t>Rozvíjanie hodnôt a postojov podporujúcich upevnenie demokratickej kultúry v spoločnosti a jej sociálnu a kultúrnu súdržnosť: stimulujúca súťaživosť (nie boj, vylučovanie a diskriminácia), samostatnosť, kreativita na jednej strane, sebadôvera, sebaregulácia (vnútorné presvedčenie o schopnotiach efektívne a úspešne plniťstanovené ciele) a empatia, tolerancia, rešpekt k druhému, akceptácia odlišnosti, schopnosť tímovej spolupráce, flexibilita na strane druhej.</a:t>
            </a:r>
          </a:p>
          <a:p>
            <a:r>
              <a:rPr lang="sk-GB" dirty="0"/>
              <a:t>Pre rozvoj všetkých týchto stránok demokratickej kultúry na škole je dôležité otvorené, priateľské prostredie, v ktorom prevažuje duch komunikácie a tímovej spolupráce a vedomie spoločnej zodpovednosti za dodržiavanie demokratických dohodnutých pravidiel, v ktorom sa presadzuje prirodzená autorita pedagóga a zároveň rešpekt k osobnosti žiaka a žiačky</a:t>
            </a:r>
          </a:p>
          <a:p>
            <a:endParaRPr lang="sk-GB" dirty="0"/>
          </a:p>
        </p:txBody>
      </p:sp>
      <p:sp>
        <p:nvSpPr>
          <p:cNvPr id="3" name="Nadpis 2">
            <a:extLst>
              <a:ext uri="{FF2B5EF4-FFF2-40B4-BE49-F238E27FC236}">
                <a16:creationId xmlns:a16="http://schemas.microsoft.com/office/drawing/2014/main" id="{25B008F4-B217-B141-85AD-92FB1A377859}"/>
              </a:ext>
            </a:extLst>
          </p:cNvPr>
          <p:cNvSpPr>
            <a:spLocks noGrp="1"/>
          </p:cNvSpPr>
          <p:nvPr>
            <p:ph type="title"/>
          </p:nvPr>
        </p:nvSpPr>
        <p:spPr>
          <a:xfrm>
            <a:off x="457200" y="404664"/>
            <a:ext cx="8229600" cy="720080"/>
          </a:xfrm>
        </p:spPr>
        <p:txBody>
          <a:bodyPr>
            <a:normAutofit/>
          </a:bodyPr>
          <a:lstStyle/>
          <a:p>
            <a:r>
              <a:rPr lang="sk-GB" sz="3200" dirty="0"/>
              <a:t>Demokracia v škole – škola demokracie</a:t>
            </a:r>
          </a:p>
        </p:txBody>
      </p:sp>
    </p:spTree>
    <p:extLst>
      <p:ext uri="{BB962C8B-B14F-4D97-AF65-F5344CB8AC3E}">
        <p14:creationId xmlns:p14="http://schemas.microsoft.com/office/powerpoint/2010/main" val="4024867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E35FCB67-4CBD-D84C-AA8E-6734367545BA}"/>
              </a:ext>
            </a:extLst>
          </p:cNvPr>
          <p:cNvSpPr>
            <a:spLocks noGrp="1"/>
          </p:cNvSpPr>
          <p:nvPr>
            <p:ph idx="1"/>
          </p:nvPr>
        </p:nvSpPr>
        <p:spPr>
          <a:xfrm>
            <a:off x="457200" y="980728"/>
            <a:ext cx="8229600" cy="5400600"/>
          </a:xfrm>
        </p:spPr>
        <p:txBody>
          <a:bodyPr>
            <a:normAutofit fontScale="85000" lnSpcReduction="20000"/>
          </a:bodyPr>
          <a:lstStyle/>
          <a:p>
            <a:r>
              <a:rPr lang="sk-SK" i="1" u="sng" dirty="0"/>
              <a:t>Triedna samospráva a školský poriadok</a:t>
            </a:r>
            <a:r>
              <a:rPr lang="sk-SK" u="sng" dirty="0"/>
              <a:t> </a:t>
            </a:r>
          </a:p>
          <a:p>
            <a:r>
              <a:rPr lang="sk-SK" dirty="0"/>
              <a:t>Mali sme dostatok času a priestoru oboznámiť sa so školským poriadkom, našimi právami a povinnosťami? Mali sme možnosť sa na jeho tvorbe zúčastniť či vyjadriť svoj názor? Máme počas vyučovania možnosť diskutovať, alebo iba pasívne počúvať učivo? Máme možnosť ovplyvniť tvorbu školského vzdelávacieho programu či neformálnych aktivít organizovaných školou? Prihliadajú učitelia a učiteľky a vedenie školy na názor volených žiackych orgánov triednej samosprávy či žiackej školskej rady? </a:t>
            </a:r>
          </a:p>
          <a:p>
            <a:r>
              <a:rPr lang="sk-SK" dirty="0"/>
              <a:t>Rešpektujeme prirodzenú autoritu učiteľa a učiteľky? Snažíme sa empaticky vžiť do pozície pedagóga či vedenia školy a pochopiť ju? Vypočujeme si trpezlivo odlišný názor, argumentujeme vecne a s rešpektom k druhým? Sú vzťahy vnútri žiackeho kolektívu dobré, priateľské, kolegiálne?</a:t>
            </a:r>
          </a:p>
          <a:p>
            <a:endParaRPr lang="sk-SK" dirty="0"/>
          </a:p>
        </p:txBody>
      </p:sp>
      <p:sp>
        <p:nvSpPr>
          <p:cNvPr id="3" name="Nadpis 2">
            <a:extLst>
              <a:ext uri="{FF2B5EF4-FFF2-40B4-BE49-F238E27FC236}">
                <a16:creationId xmlns:a16="http://schemas.microsoft.com/office/drawing/2014/main" id="{74277FD3-673A-F14B-B674-952201787FDD}"/>
              </a:ext>
            </a:extLst>
          </p:cNvPr>
          <p:cNvSpPr>
            <a:spLocks noGrp="1"/>
          </p:cNvSpPr>
          <p:nvPr>
            <p:ph type="title"/>
          </p:nvPr>
        </p:nvSpPr>
        <p:spPr>
          <a:xfrm>
            <a:off x="457200" y="274638"/>
            <a:ext cx="8229600" cy="562074"/>
          </a:xfrm>
        </p:spPr>
        <p:txBody>
          <a:bodyPr>
            <a:noAutofit/>
          </a:bodyPr>
          <a:lstStyle/>
          <a:p>
            <a:r>
              <a:rPr lang="sk-SK" sz="3200" dirty="0"/>
              <a:t>Demokracia v škole – kontrolné otázky I </a:t>
            </a:r>
          </a:p>
        </p:txBody>
      </p:sp>
    </p:spTree>
    <p:extLst>
      <p:ext uri="{BB962C8B-B14F-4D97-AF65-F5344CB8AC3E}">
        <p14:creationId xmlns:p14="http://schemas.microsoft.com/office/powerpoint/2010/main" val="68988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359E033D-0E8B-DA40-B731-EE6D419A0D28}"/>
              </a:ext>
            </a:extLst>
          </p:cNvPr>
          <p:cNvSpPr>
            <a:spLocks noGrp="1"/>
          </p:cNvSpPr>
          <p:nvPr>
            <p:ph idx="1"/>
          </p:nvPr>
        </p:nvSpPr>
        <p:spPr>
          <a:xfrm>
            <a:off x="457200" y="1124744"/>
            <a:ext cx="8229600" cy="4882547"/>
          </a:xfrm>
        </p:spPr>
        <p:txBody>
          <a:bodyPr>
            <a:normAutofit lnSpcReduction="10000"/>
          </a:bodyPr>
          <a:lstStyle/>
          <a:p>
            <a:r>
              <a:rPr lang="sk-SK" i="1" dirty="0"/>
              <a:t>Demokratická politická kultúra, právo voliť</a:t>
            </a:r>
            <a:r>
              <a:rPr lang="sk-SK" dirty="0"/>
              <a:t> </a:t>
            </a:r>
          </a:p>
          <a:p>
            <a:r>
              <a:rPr lang="sk-SK" dirty="0"/>
              <a:t>Pripravuje nás škola dobre na to, aby sme v osemnástich rokoch mohli zodpovedne a informovane využiť naše volebné právo?</a:t>
            </a:r>
          </a:p>
          <a:p>
            <a:r>
              <a:rPr lang="sk-SK" dirty="0"/>
              <a:t>Patrí politika na školy? Ak áno, v akej podobe? Ak nie, prečo nie a kde by sa mali mladí ľudia oboznamovať s princípmi demokratickej politickej kultúry? </a:t>
            </a:r>
          </a:p>
          <a:p>
            <a:r>
              <a:rPr lang="sk-SK" dirty="0"/>
              <a:t>Mali by mladí ľudia možnosť voliť už  skôr, napríklad od šestnástich rokov ako v Rakúsku? Ak áno, aké podmienky k tomu treba vytvoriť?</a:t>
            </a:r>
          </a:p>
          <a:p>
            <a:endParaRPr lang="sk-SK" dirty="0"/>
          </a:p>
        </p:txBody>
      </p:sp>
      <p:sp>
        <p:nvSpPr>
          <p:cNvPr id="3" name="Nadpis 2">
            <a:extLst>
              <a:ext uri="{FF2B5EF4-FFF2-40B4-BE49-F238E27FC236}">
                <a16:creationId xmlns:a16="http://schemas.microsoft.com/office/drawing/2014/main" id="{B6083037-C5A9-0648-9A6E-0571A2D45F84}"/>
              </a:ext>
            </a:extLst>
          </p:cNvPr>
          <p:cNvSpPr>
            <a:spLocks noGrp="1"/>
          </p:cNvSpPr>
          <p:nvPr>
            <p:ph type="title"/>
          </p:nvPr>
        </p:nvSpPr>
        <p:spPr>
          <a:xfrm>
            <a:off x="441537" y="404664"/>
            <a:ext cx="8229600" cy="562074"/>
          </a:xfrm>
        </p:spPr>
        <p:txBody>
          <a:bodyPr>
            <a:noAutofit/>
          </a:bodyPr>
          <a:lstStyle/>
          <a:p>
            <a:r>
              <a:rPr lang="sk-SK" sz="3200" dirty="0"/>
              <a:t>Demokracia v škole – kontrolné otázky II</a:t>
            </a:r>
          </a:p>
        </p:txBody>
      </p:sp>
    </p:spTree>
    <p:extLst>
      <p:ext uri="{BB962C8B-B14F-4D97-AF65-F5344CB8AC3E}">
        <p14:creationId xmlns:p14="http://schemas.microsoft.com/office/powerpoint/2010/main" val="40958377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13D1828B-F3FD-5E4E-8AF9-804E95BF1CCA}"/>
              </a:ext>
            </a:extLst>
          </p:cNvPr>
          <p:cNvSpPr>
            <a:spLocks noGrp="1"/>
          </p:cNvSpPr>
          <p:nvPr>
            <p:ph idx="1"/>
          </p:nvPr>
        </p:nvSpPr>
        <p:spPr>
          <a:xfrm>
            <a:off x="457200" y="1124744"/>
            <a:ext cx="8229600" cy="4882548"/>
          </a:xfrm>
        </p:spPr>
        <p:txBody>
          <a:bodyPr>
            <a:normAutofit fontScale="92500" lnSpcReduction="10000"/>
          </a:bodyPr>
          <a:lstStyle/>
          <a:p>
            <a:r>
              <a:rPr lang="sk-SK" i="1" dirty="0"/>
              <a:t>Kultúrna rozmanitosť, prevencia extrémizmu</a:t>
            </a:r>
            <a:r>
              <a:rPr lang="sk-SK" dirty="0"/>
              <a:t> </a:t>
            </a:r>
          </a:p>
          <a:p>
            <a:r>
              <a:rPr lang="sk-SK" dirty="0"/>
              <a:t>V poslednom čase sa veľa hovorí o náraste extrémizmu a radikalizmu. Vyjadrite svoj názor na príčiny tohto javu! </a:t>
            </a:r>
          </a:p>
          <a:p>
            <a:r>
              <a:rPr lang="sk-SK" dirty="0"/>
              <a:t>Stretávate sa s nenávistnou rečou namierenou proti príslušníkom rôznych menšinových skupín a spochybňovaním demokracie ako takej? Poznáte niekoho, kto sa aktívne zapája do činnosti organizovaných skupín s extrémistickou ideológiou? </a:t>
            </a:r>
          </a:p>
          <a:p>
            <a:r>
              <a:rPr lang="sk-SK" dirty="0"/>
              <a:t>Venuje škola dostatok času na diskusie o ľudských právach, demokracii, kultúrnej rozmanitosti? Čo robíte vy?</a:t>
            </a:r>
          </a:p>
          <a:p>
            <a:endParaRPr lang="sk-SK" dirty="0"/>
          </a:p>
        </p:txBody>
      </p:sp>
      <p:sp>
        <p:nvSpPr>
          <p:cNvPr id="3" name="Nadpis 2">
            <a:extLst>
              <a:ext uri="{FF2B5EF4-FFF2-40B4-BE49-F238E27FC236}">
                <a16:creationId xmlns:a16="http://schemas.microsoft.com/office/drawing/2014/main" id="{4477E7E2-AC1D-4C42-B738-29D2B94DF146}"/>
              </a:ext>
            </a:extLst>
          </p:cNvPr>
          <p:cNvSpPr>
            <a:spLocks noGrp="1"/>
          </p:cNvSpPr>
          <p:nvPr>
            <p:ph type="title"/>
          </p:nvPr>
        </p:nvSpPr>
        <p:spPr>
          <a:xfrm>
            <a:off x="457200" y="274638"/>
            <a:ext cx="8229600" cy="576071"/>
          </a:xfrm>
        </p:spPr>
        <p:txBody>
          <a:bodyPr>
            <a:noAutofit/>
          </a:bodyPr>
          <a:lstStyle/>
          <a:p>
            <a:r>
              <a:rPr lang="sk-SK" sz="3200" dirty="0"/>
              <a:t>Demokracia v škole – kontrolné otázky II</a:t>
            </a:r>
          </a:p>
        </p:txBody>
      </p:sp>
    </p:spTree>
    <p:extLst>
      <p:ext uri="{BB962C8B-B14F-4D97-AF65-F5344CB8AC3E}">
        <p14:creationId xmlns:p14="http://schemas.microsoft.com/office/powerpoint/2010/main" val="2011197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A2C87470-3BD4-BB4B-AE59-8BC6217324F6}"/>
              </a:ext>
            </a:extLst>
          </p:cNvPr>
          <p:cNvSpPr>
            <a:spLocks noGrp="1"/>
          </p:cNvSpPr>
          <p:nvPr>
            <p:ph idx="1"/>
          </p:nvPr>
        </p:nvSpPr>
        <p:spPr>
          <a:xfrm>
            <a:off x="457200" y="1052736"/>
            <a:ext cx="8229600" cy="5400600"/>
          </a:xfrm>
        </p:spPr>
        <p:txBody>
          <a:bodyPr>
            <a:normAutofit fontScale="92500" lnSpcReduction="10000"/>
          </a:bodyPr>
          <a:lstStyle/>
          <a:p>
            <a:r>
              <a:rPr lang="sk-SK" i="1" dirty="0"/>
              <a:t>Škola priateľská k deťom</a:t>
            </a:r>
            <a:r>
              <a:rPr lang="sk-SK" dirty="0"/>
              <a:t> </a:t>
            </a:r>
          </a:p>
          <a:p>
            <a:r>
              <a:rPr lang="sk-SK" dirty="0"/>
              <a:t>Je na škole bezbariérový prístup pre zdravotne postihnutých? Má škola odborníčky a odborníkov z oblasti psychológie, pedagogického poradenstva a asistencie, pomáhajúcich začleneniu sa detí z iného kultúrneho a jazykového prostredia a tých, ktoré majú špeciálne potreby, napríklad detí na vozíčkoch, </a:t>
            </a:r>
            <a:r>
              <a:rPr lang="sk-SK" dirty="0" err="1"/>
              <a:t>autistických</a:t>
            </a:r>
            <a:r>
              <a:rPr lang="sk-SK" dirty="0"/>
              <a:t> detí a pod.? </a:t>
            </a:r>
          </a:p>
          <a:p>
            <a:r>
              <a:rPr lang="sk-SK" dirty="0"/>
              <a:t>Je na škole príjemné prostredie? Sú triedy pekne upravené a vyzdobené? Je v areáli školy dostatok zelene, príjemných zákutí a voľných priestorov, možností na pohyb a športovanie? Venuje škola pozornosť problematike ochrany životného prostredia? Separuje/recykluje sa odpad? </a:t>
            </a:r>
          </a:p>
          <a:p>
            <a:endParaRPr lang="sk-SK" dirty="0"/>
          </a:p>
        </p:txBody>
      </p:sp>
      <p:sp>
        <p:nvSpPr>
          <p:cNvPr id="3" name="Nadpis 2">
            <a:extLst>
              <a:ext uri="{FF2B5EF4-FFF2-40B4-BE49-F238E27FC236}">
                <a16:creationId xmlns:a16="http://schemas.microsoft.com/office/drawing/2014/main" id="{18E90DDF-89BB-8E4B-8BA3-285051BD0884}"/>
              </a:ext>
            </a:extLst>
          </p:cNvPr>
          <p:cNvSpPr>
            <a:spLocks noGrp="1"/>
          </p:cNvSpPr>
          <p:nvPr>
            <p:ph type="title"/>
          </p:nvPr>
        </p:nvSpPr>
        <p:spPr>
          <a:xfrm>
            <a:off x="457200" y="274638"/>
            <a:ext cx="8229600" cy="562074"/>
          </a:xfrm>
        </p:spPr>
        <p:txBody>
          <a:bodyPr>
            <a:noAutofit/>
          </a:bodyPr>
          <a:lstStyle/>
          <a:p>
            <a:r>
              <a:rPr lang="sk-SK" sz="3200" dirty="0"/>
              <a:t>Demokracia v škole – kontrolné otázky II</a:t>
            </a:r>
          </a:p>
        </p:txBody>
      </p:sp>
    </p:spTree>
    <p:extLst>
      <p:ext uri="{BB962C8B-B14F-4D97-AF65-F5344CB8AC3E}">
        <p14:creationId xmlns:p14="http://schemas.microsoft.com/office/powerpoint/2010/main" val="3796158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72D3F0C9-981A-E940-9D67-25FFAD178DE7}"/>
              </a:ext>
            </a:extLst>
          </p:cNvPr>
          <p:cNvSpPr>
            <a:spLocks noGrp="1"/>
          </p:cNvSpPr>
          <p:nvPr>
            <p:ph idx="1"/>
          </p:nvPr>
        </p:nvSpPr>
        <p:spPr>
          <a:xfrm>
            <a:off x="457200" y="1268760"/>
            <a:ext cx="8229600" cy="4896544"/>
          </a:xfrm>
        </p:spPr>
        <p:txBody>
          <a:bodyPr/>
          <a:lstStyle/>
          <a:p>
            <a:r>
              <a:rPr lang="sk-GB" sz="2000" dirty="0"/>
              <a:t>Kľúčové kompetencie pre celoživotné vzdelávanie – Rámec prijatý Európskym paramentom a Radou EÚ (2018 – novelizácia pôvodného odporúčania z roku 2006):</a:t>
            </a:r>
          </a:p>
          <a:p>
            <a:endParaRPr lang="sk-GB" dirty="0"/>
          </a:p>
        </p:txBody>
      </p:sp>
      <p:sp>
        <p:nvSpPr>
          <p:cNvPr id="3" name="Nadpis 2">
            <a:extLst>
              <a:ext uri="{FF2B5EF4-FFF2-40B4-BE49-F238E27FC236}">
                <a16:creationId xmlns:a16="http://schemas.microsoft.com/office/drawing/2014/main" id="{127B5E55-EAC7-7644-82B9-FC02E0C77377}"/>
              </a:ext>
            </a:extLst>
          </p:cNvPr>
          <p:cNvSpPr>
            <a:spLocks noGrp="1"/>
          </p:cNvSpPr>
          <p:nvPr>
            <p:ph type="title"/>
          </p:nvPr>
        </p:nvSpPr>
        <p:spPr>
          <a:xfrm>
            <a:off x="457200" y="404664"/>
            <a:ext cx="8229600" cy="576064"/>
          </a:xfrm>
        </p:spPr>
        <p:txBody>
          <a:bodyPr>
            <a:noAutofit/>
          </a:bodyPr>
          <a:lstStyle/>
          <a:p>
            <a:r>
              <a:rPr lang="sk-GB" sz="2800" dirty="0"/>
              <a:t>Kompetencie pre život v demokratickej spoločnosti – I.</a:t>
            </a:r>
          </a:p>
        </p:txBody>
      </p:sp>
      <p:pic>
        <p:nvPicPr>
          <p:cNvPr id="4" name="Zástupný objekt pre obsah 3">
            <a:extLst>
              <a:ext uri="{FF2B5EF4-FFF2-40B4-BE49-F238E27FC236}">
                <a16:creationId xmlns:a16="http://schemas.microsoft.com/office/drawing/2014/main" id="{A7353183-E701-DD42-8502-3B1EF1DB7149}"/>
              </a:ext>
            </a:extLst>
          </p:cNvPr>
          <p:cNvPicPr>
            <a:picLocks noChangeAspect="1"/>
          </p:cNvPicPr>
          <p:nvPr/>
        </p:nvPicPr>
        <p:blipFill>
          <a:blip r:embed="rId2"/>
          <a:stretch>
            <a:fillRect/>
          </a:stretch>
        </p:blipFill>
        <p:spPr>
          <a:xfrm>
            <a:off x="2051720" y="2204864"/>
            <a:ext cx="4334764" cy="4105910"/>
          </a:xfrm>
          <a:prstGeom prst="rect">
            <a:avLst/>
          </a:prstGeom>
        </p:spPr>
      </p:pic>
    </p:spTree>
    <p:extLst>
      <p:ext uri="{BB962C8B-B14F-4D97-AF65-F5344CB8AC3E}">
        <p14:creationId xmlns:p14="http://schemas.microsoft.com/office/powerpoint/2010/main" val="11725009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26A3036E-6762-0C4C-A790-C0D1BCD750E7}"/>
              </a:ext>
            </a:extLst>
          </p:cNvPr>
          <p:cNvSpPr>
            <a:spLocks noGrp="1"/>
          </p:cNvSpPr>
          <p:nvPr>
            <p:ph idx="1"/>
          </p:nvPr>
        </p:nvSpPr>
        <p:spPr>
          <a:xfrm>
            <a:off x="457200" y="1412776"/>
            <a:ext cx="8229600" cy="4594515"/>
          </a:xfrm>
        </p:spPr>
        <p:txBody>
          <a:bodyPr>
            <a:normAutofit fontScale="92500" lnSpcReduction="20000"/>
          </a:bodyPr>
          <a:lstStyle/>
          <a:p>
            <a:pPr lvl="0"/>
            <a:r>
              <a:rPr lang="sk-GB" u="sng" dirty="0"/>
              <a:t>Osem kľúčových kompetencií </a:t>
            </a:r>
            <a:r>
              <a:rPr lang="sk-GB" dirty="0"/>
              <a:t>(legenda k diagramu):</a:t>
            </a:r>
          </a:p>
          <a:p>
            <a:pPr lvl="0"/>
            <a:r>
              <a:rPr lang="sk-GB" dirty="0"/>
              <a:t>(bazálna a funkčná) gramotnosť </a:t>
            </a:r>
          </a:p>
          <a:p>
            <a:pPr lvl="0"/>
            <a:r>
              <a:rPr lang="sk-GB" dirty="0"/>
              <a:t>viacjazyčnosť </a:t>
            </a:r>
          </a:p>
          <a:p>
            <a:pPr lvl="0"/>
            <a:r>
              <a:rPr lang="sk-GB" dirty="0"/>
              <a:t>matematická kompetencia a kompetencia vo vede, v technológii a inžinierstve </a:t>
            </a:r>
          </a:p>
          <a:p>
            <a:pPr lvl="0"/>
            <a:r>
              <a:rPr lang="sk-GB" dirty="0"/>
              <a:t>digitálna kompetencia </a:t>
            </a:r>
          </a:p>
          <a:p>
            <a:pPr lvl="0"/>
            <a:r>
              <a:rPr lang="sk-GB" dirty="0"/>
              <a:t>osobná a sociálna kompetencia a schopnosť učiť sa </a:t>
            </a:r>
          </a:p>
          <a:p>
            <a:pPr lvl="0"/>
            <a:r>
              <a:rPr lang="sk-GB" dirty="0"/>
              <a:t>občianska kompetencia </a:t>
            </a:r>
          </a:p>
          <a:p>
            <a:pPr lvl="0"/>
            <a:r>
              <a:rPr lang="sk-GB" dirty="0"/>
              <a:t>podnikateľská kompetencia </a:t>
            </a:r>
          </a:p>
          <a:p>
            <a:pPr lvl="0"/>
            <a:r>
              <a:rPr lang="sk-GB" dirty="0"/>
              <a:t>kompetencia v oblasti kultúrneho povedomia a prejavu.</a:t>
            </a:r>
          </a:p>
          <a:p>
            <a:endParaRPr lang="sk-GB" dirty="0"/>
          </a:p>
        </p:txBody>
      </p:sp>
      <p:sp>
        <p:nvSpPr>
          <p:cNvPr id="3" name="Nadpis 2">
            <a:extLst>
              <a:ext uri="{FF2B5EF4-FFF2-40B4-BE49-F238E27FC236}">
                <a16:creationId xmlns:a16="http://schemas.microsoft.com/office/drawing/2014/main" id="{F05B3172-C6F2-E546-9DC5-9C1393FF43B5}"/>
              </a:ext>
            </a:extLst>
          </p:cNvPr>
          <p:cNvSpPr>
            <a:spLocks noGrp="1"/>
          </p:cNvSpPr>
          <p:nvPr>
            <p:ph type="title"/>
          </p:nvPr>
        </p:nvSpPr>
        <p:spPr>
          <a:xfrm>
            <a:off x="457200" y="274638"/>
            <a:ext cx="8229600" cy="778098"/>
          </a:xfrm>
        </p:spPr>
        <p:txBody>
          <a:bodyPr>
            <a:noAutofit/>
          </a:bodyPr>
          <a:lstStyle/>
          <a:p>
            <a:r>
              <a:rPr lang="sk-GB" sz="2800" dirty="0"/>
              <a:t>Kľúčové kompetencie pre celoživotné vzdelávanie (EÚ – 2018) </a:t>
            </a:r>
          </a:p>
        </p:txBody>
      </p:sp>
    </p:spTree>
    <p:extLst>
      <p:ext uri="{BB962C8B-B14F-4D97-AF65-F5344CB8AC3E}">
        <p14:creationId xmlns:p14="http://schemas.microsoft.com/office/powerpoint/2010/main" val="3638896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3720B1D4-8185-9849-919F-CA7C371A6815}"/>
              </a:ext>
            </a:extLst>
          </p:cNvPr>
          <p:cNvSpPr>
            <a:spLocks noGrp="1"/>
          </p:cNvSpPr>
          <p:nvPr>
            <p:ph idx="1"/>
          </p:nvPr>
        </p:nvSpPr>
        <p:spPr>
          <a:xfrm>
            <a:off x="457200" y="1340768"/>
            <a:ext cx="8229600" cy="5112568"/>
          </a:xfrm>
        </p:spPr>
        <p:txBody>
          <a:bodyPr>
            <a:normAutofit fontScale="55000" lnSpcReduction="20000"/>
          </a:bodyPr>
          <a:lstStyle/>
          <a:p>
            <a:pPr lvl="0"/>
            <a:r>
              <a:rPr lang="sk-SK" i="1" dirty="0"/>
              <a:t>Gramotnosť</a:t>
            </a:r>
            <a:r>
              <a:rPr lang="sk-SK" dirty="0"/>
              <a:t> je schopnosť identifikovať, pochopiť, vyjadrovať, tvoriť a interpretovať koncepty, pocity, fakty a názory ústnou aj písomnou formou pomocou vizuálnych, zvukových a digitálnych materiálov v rozličných odboroch a kontextoch. Zahŕňa schopnosť efektívne komunikovať a nadväzovať kontakty s ostatnými, a to primerane a tvorivo.</a:t>
            </a:r>
          </a:p>
          <a:p>
            <a:pPr lvl="0"/>
            <a:endParaRPr lang="sk-GB" dirty="0"/>
          </a:p>
          <a:p>
            <a:pPr lvl="0"/>
            <a:r>
              <a:rPr lang="sk-GB" i="1" dirty="0"/>
              <a:t>Osobná a sociálna kompetencia a schopnosť učiť</a:t>
            </a:r>
            <a:r>
              <a:rPr lang="sk-GB" dirty="0"/>
              <a:t> sa je schopnosť uvažovať o vlastnej osobnosti, efektívne riadiť čas a informácie, konštruktívne spolupracovať s ostatnými, zachovať si odolnosť a riadiť vlastné vzdelávanie a kariéru. Zahŕňa schopnosť zvládnuť neistotu a zložité situácie, schopnosť učiť sa, podporovať vlastnú fyzickú a emocionálnu pohodu, zachovať si fyzické aj duševné zdravie a dokázať dbať o svoje zdravie a viesť život zameraný na budúcnosť, byť empatický a zvládať konflikty v inkluzívnom a podporujúcom prostredí.</a:t>
            </a:r>
          </a:p>
          <a:p>
            <a:pPr lvl="0"/>
            <a:endParaRPr lang="sk-GB" dirty="0"/>
          </a:p>
          <a:p>
            <a:pPr lvl="0"/>
            <a:r>
              <a:rPr lang="sk-GB" i="1" dirty="0"/>
              <a:t>Občianska kompetencia</a:t>
            </a:r>
            <a:r>
              <a:rPr lang="sk-GB" dirty="0"/>
              <a:t> je schopnosť konať ako zodpovedný občan a v plnej miere sa zúčastňovať na občianskom a sociálnom živote, a to opierajúc sa o znalosť sociálnych, hospodárskych, právnych a politických konceptov a štruktúr, ako aj o chápanie celosvetového vývoja a udržateľnosti.</a:t>
            </a:r>
          </a:p>
          <a:p>
            <a:pPr lvl="0"/>
            <a:endParaRPr lang="sk-GB" dirty="0"/>
          </a:p>
          <a:p>
            <a:pPr lvl="0"/>
            <a:r>
              <a:rPr lang="sk-GB" i="1" dirty="0"/>
              <a:t>Kompetencia v oblasti kultúrneho povedomia</a:t>
            </a:r>
            <a:r>
              <a:rPr lang="sk-GB" dirty="0"/>
              <a:t> a prejavu zahŕňa chápanie a rešpektovanie toho, ako sa myšlienky a význam kreatívne vyjadrujú a šíria v rôznych kultúrach a prostredníctvom rôznych druhov umenia a iných kultúrnych foriem. Zahŕňa aktívne chápanie, rozvoj a vyjadrovanie vlastných názorov a schopnosť identifikovať svoje miesto alebo úlohu v spoločnosti rôznymi spôsobmi a v rôznych kontextoch.</a:t>
            </a:r>
          </a:p>
          <a:p>
            <a:endParaRPr lang="sk-GB" dirty="0"/>
          </a:p>
        </p:txBody>
      </p:sp>
      <p:sp>
        <p:nvSpPr>
          <p:cNvPr id="3" name="Nadpis 2">
            <a:extLst>
              <a:ext uri="{FF2B5EF4-FFF2-40B4-BE49-F238E27FC236}">
                <a16:creationId xmlns:a16="http://schemas.microsoft.com/office/drawing/2014/main" id="{EFA87114-A526-4E46-A84A-FD91F6694547}"/>
              </a:ext>
            </a:extLst>
          </p:cNvPr>
          <p:cNvSpPr>
            <a:spLocks noGrp="1"/>
          </p:cNvSpPr>
          <p:nvPr>
            <p:ph type="title"/>
          </p:nvPr>
        </p:nvSpPr>
        <p:spPr>
          <a:xfrm>
            <a:off x="457200" y="274638"/>
            <a:ext cx="8229600" cy="922114"/>
          </a:xfrm>
        </p:spPr>
        <p:txBody>
          <a:bodyPr>
            <a:normAutofit fontScale="90000"/>
          </a:bodyPr>
          <a:lstStyle/>
          <a:p>
            <a:r>
              <a:rPr lang="sk-GB" sz="2800" dirty="0"/>
              <a:t>Kľúčové kompetencie pre celoživotné vzdelávanie – definícia kompetencií dôležitých pre demokraciu</a:t>
            </a:r>
          </a:p>
        </p:txBody>
      </p:sp>
    </p:spTree>
    <p:extLst>
      <p:ext uri="{BB962C8B-B14F-4D97-AF65-F5344CB8AC3E}">
        <p14:creationId xmlns:p14="http://schemas.microsoft.com/office/powerpoint/2010/main" val="3445673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objekt pre obsah 3">
            <a:extLst>
              <a:ext uri="{FF2B5EF4-FFF2-40B4-BE49-F238E27FC236}">
                <a16:creationId xmlns:a16="http://schemas.microsoft.com/office/drawing/2014/main" id="{711FFBC1-DA1E-B248-9802-D9324C628D47}"/>
              </a:ext>
            </a:extLst>
          </p:cNvPr>
          <p:cNvPicPr>
            <a:picLocks noGrp="1" noChangeAspect="1"/>
          </p:cNvPicPr>
          <p:nvPr>
            <p:ph idx="1"/>
          </p:nvPr>
        </p:nvPicPr>
        <p:blipFill>
          <a:blip r:embed="rId2"/>
          <a:stretch>
            <a:fillRect/>
          </a:stretch>
        </p:blipFill>
        <p:spPr>
          <a:xfrm>
            <a:off x="683568" y="1196752"/>
            <a:ext cx="7538608" cy="5076000"/>
          </a:xfrm>
          <a:prstGeom prst="rect">
            <a:avLst/>
          </a:prstGeom>
        </p:spPr>
      </p:pic>
      <p:sp>
        <p:nvSpPr>
          <p:cNvPr id="3" name="Nadpis 2">
            <a:extLst>
              <a:ext uri="{FF2B5EF4-FFF2-40B4-BE49-F238E27FC236}">
                <a16:creationId xmlns:a16="http://schemas.microsoft.com/office/drawing/2014/main" id="{972006B6-EA37-F64B-B40F-F391DA1CDF73}"/>
              </a:ext>
            </a:extLst>
          </p:cNvPr>
          <p:cNvSpPr>
            <a:spLocks noGrp="1"/>
          </p:cNvSpPr>
          <p:nvPr>
            <p:ph type="title"/>
          </p:nvPr>
        </p:nvSpPr>
        <p:spPr>
          <a:xfrm>
            <a:off x="457200" y="274638"/>
            <a:ext cx="8229600" cy="778098"/>
          </a:xfrm>
        </p:spPr>
        <p:txBody>
          <a:bodyPr>
            <a:normAutofit fontScale="90000"/>
          </a:bodyPr>
          <a:lstStyle/>
          <a:p>
            <a:r>
              <a:rPr lang="sk-SK" sz="3000" dirty="0"/>
              <a:t>Model kompetencií pre demokratickú kultúru (Rada Európy, 2016 – 2018)</a:t>
            </a:r>
          </a:p>
        </p:txBody>
      </p:sp>
    </p:spTree>
    <p:extLst>
      <p:ext uri="{BB962C8B-B14F-4D97-AF65-F5344CB8AC3E}">
        <p14:creationId xmlns:p14="http://schemas.microsoft.com/office/powerpoint/2010/main" val="40526310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objekt pre obsah 3">
            <a:extLst>
              <a:ext uri="{FF2B5EF4-FFF2-40B4-BE49-F238E27FC236}">
                <a16:creationId xmlns:a16="http://schemas.microsoft.com/office/drawing/2014/main" id="{9B28166E-4C3D-7245-81A5-87E24DE22CCB}"/>
              </a:ext>
            </a:extLst>
          </p:cNvPr>
          <p:cNvGraphicFramePr>
            <a:graphicFrameLocks noGrp="1"/>
          </p:cNvGraphicFramePr>
          <p:nvPr>
            <p:ph idx="1"/>
            <p:extLst>
              <p:ext uri="{D42A27DB-BD31-4B8C-83A1-F6EECF244321}">
                <p14:modId xmlns:p14="http://schemas.microsoft.com/office/powerpoint/2010/main" val="842543113"/>
              </p:ext>
            </p:extLst>
          </p:nvPr>
        </p:nvGraphicFramePr>
        <p:xfrm>
          <a:off x="647564" y="1124744"/>
          <a:ext cx="7848872" cy="5384832"/>
        </p:xfrm>
        <a:graphic>
          <a:graphicData uri="http://schemas.openxmlformats.org/drawingml/2006/table">
            <a:tbl>
              <a:tblPr firstRow="1" firstCol="1" bandRow="1">
                <a:tableStyleId>{5C22544A-7EE6-4342-B048-85BDC9FD1C3A}</a:tableStyleId>
              </a:tblPr>
              <a:tblGrid>
                <a:gridCol w="3924436">
                  <a:extLst>
                    <a:ext uri="{9D8B030D-6E8A-4147-A177-3AD203B41FA5}">
                      <a16:colId xmlns:a16="http://schemas.microsoft.com/office/drawing/2014/main" val="4206949873"/>
                    </a:ext>
                  </a:extLst>
                </a:gridCol>
                <a:gridCol w="3924436">
                  <a:extLst>
                    <a:ext uri="{9D8B030D-6E8A-4147-A177-3AD203B41FA5}">
                      <a16:colId xmlns:a16="http://schemas.microsoft.com/office/drawing/2014/main" val="2969788046"/>
                    </a:ext>
                  </a:extLst>
                </a:gridCol>
              </a:tblGrid>
              <a:tr h="2157031">
                <a:tc>
                  <a:txBody>
                    <a:bodyPr/>
                    <a:lstStyle/>
                    <a:p>
                      <a:pPr algn="ctr">
                        <a:lnSpc>
                          <a:spcPct val="115000"/>
                        </a:lnSpc>
                        <a:spcAft>
                          <a:spcPts val="0"/>
                        </a:spcAft>
                      </a:pPr>
                      <a:r>
                        <a:rPr lang="sk-SK" sz="1300" dirty="0">
                          <a:effectLst/>
                        </a:rPr>
                        <a:t>Hodnoty</a:t>
                      </a:r>
                    </a:p>
                    <a:p>
                      <a:pPr algn="ctr">
                        <a:lnSpc>
                          <a:spcPct val="115000"/>
                        </a:lnSpc>
                        <a:spcAft>
                          <a:spcPts val="0"/>
                        </a:spcAft>
                      </a:pPr>
                      <a:r>
                        <a:rPr lang="sk-SK" sz="1300" dirty="0">
                          <a:effectLst/>
                        </a:rPr>
                        <a:t> </a:t>
                      </a:r>
                    </a:p>
                    <a:p>
                      <a:pPr marL="342900" lvl="0" indent="-342900">
                        <a:lnSpc>
                          <a:spcPct val="115000"/>
                        </a:lnSpc>
                        <a:spcAft>
                          <a:spcPts val="0"/>
                        </a:spcAft>
                        <a:buFont typeface="Times New Roman" panose="02020603050405020304" pitchFamily="18" charset="0"/>
                        <a:buChar char="-"/>
                      </a:pPr>
                      <a:r>
                        <a:rPr lang="sk-SK" sz="1300" dirty="0">
                          <a:effectLst/>
                        </a:rPr>
                        <a:t>uznanie dôležitosti ľudskej dôstojnosti a ľudských práv</a:t>
                      </a:r>
                    </a:p>
                    <a:p>
                      <a:pPr marL="342900" lvl="0" indent="-342900">
                        <a:lnSpc>
                          <a:spcPct val="115000"/>
                        </a:lnSpc>
                        <a:spcAft>
                          <a:spcPts val="0"/>
                        </a:spcAft>
                        <a:buFont typeface="Times New Roman" panose="02020603050405020304" pitchFamily="18" charset="0"/>
                        <a:buChar char="-"/>
                      </a:pPr>
                      <a:r>
                        <a:rPr lang="sk-SK" sz="1300" dirty="0">
                          <a:effectLst/>
                        </a:rPr>
                        <a:t>uznanie dôležitosti kultúrnej rozmanitosti</a:t>
                      </a:r>
                    </a:p>
                    <a:p>
                      <a:pPr marL="342900" lvl="0" indent="-342900">
                        <a:lnSpc>
                          <a:spcPct val="115000"/>
                        </a:lnSpc>
                        <a:spcAft>
                          <a:spcPts val="0"/>
                        </a:spcAft>
                        <a:buFont typeface="Times New Roman" panose="02020603050405020304" pitchFamily="18" charset="0"/>
                        <a:buChar char="-"/>
                      </a:pPr>
                      <a:r>
                        <a:rPr lang="sk-SK" sz="1300" dirty="0">
                          <a:effectLst/>
                        </a:rPr>
                        <a:t>uznanie dôležitosti demokracie, spravodlivosti, férovosti, rovnosti a právneho štátu</a:t>
                      </a:r>
                    </a:p>
                    <a:p>
                      <a:pPr>
                        <a:lnSpc>
                          <a:spcPct val="115000"/>
                        </a:lnSpc>
                        <a:spcAft>
                          <a:spcPts val="0"/>
                        </a:spcAft>
                      </a:pPr>
                      <a:r>
                        <a:rPr lang="sk-SK" sz="1300" dirty="0">
                          <a:effectLst/>
                        </a:rPr>
                        <a:t> </a:t>
                      </a:r>
                    </a:p>
                    <a:p>
                      <a:pPr>
                        <a:lnSpc>
                          <a:spcPct val="115000"/>
                        </a:lnSpc>
                        <a:spcAft>
                          <a:spcPts val="0"/>
                        </a:spcAft>
                      </a:pPr>
                      <a:r>
                        <a:rPr lang="sk-SK" sz="1300" dirty="0">
                          <a:effectLst/>
                        </a:rPr>
                        <a:t> </a:t>
                      </a:r>
                      <a:endParaRPr lang="sk-SK" sz="13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1864" marR="61864" marT="0" marB="0"/>
                </a:tc>
                <a:tc>
                  <a:txBody>
                    <a:bodyPr/>
                    <a:lstStyle/>
                    <a:p>
                      <a:pPr algn="ctr">
                        <a:lnSpc>
                          <a:spcPct val="115000"/>
                        </a:lnSpc>
                        <a:spcAft>
                          <a:spcPts val="0"/>
                        </a:spcAft>
                      </a:pPr>
                      <a:r>
                        <a:rPr lang="sk-SK" sz="1300" dirty="0">
                          <a:effectLst/>
                        </a:rPr>
                        <a:t>Postoje</a:t>
                      </a:r>
                    </a:p>
                    <a:p>
                      <a:pPr algn="ctr">
                        <a:lnSpc>
                          <a:spcPct val="115000"/>
                        </a:lnSpc>
                        <a:spcAft>
                          <a:spcPts val="0"/>
                        </a:spcAft>
                      </a:pPr>
                      <a:r>
                        <a:rPr lang="sk-SK" sz="1300" dirty="0">
                          <a:effectLst/>
                        </a:rPr>
                        <a:t> </a:t>
                      </a:r>
                    </a:p>
                    <a:p>
                      <a:pPr marL="342900" lvl="0" indent="-342900">
                        <a:lnSpc>
                          <a:spcPct val="115000"/>
                        </a:lnSpc>
                        <a:spcAft>
                          <a:spcPts val="0"/>
                        </a:spcAft>
                        <a:buFont typeface="Times New Roman" panose="02020603050405020304" pitchFamily="18" charset="0"/>
                        <a:buChar char="-"/>
                      </a:pPr>
                      <a:r>
                        <a:rPr lang="sk-SK" sz="1300" dirty="0">
                          <a:effectLst/>
                        </a:rPr>
                        <a:t>otvorenosť ku kultúrnej inakosti, odlišným presvedčeniam a názorom na svet a praktikám </a:t>
                      </a:r>
                    </a:p>
                    <a:p>
                      <a:pPr marL="342900" lvl="0" indent="-342900">
                        <a:lnSpc>
                          <a:spcPct val="115000"/>
                        </a:lnSpc>
                        <a:spcAft>
                          <a:spcPts val="0"/>
                        </a:spcAft>
                        <a:buFont typeface="Times New Roman" panose="02020603050405020304" pitchFamily="18" charset="0"/>
                        <a:buChar char="-"/>
                      </a:pPr>
                      <a:r>
                        <a:rPr lang="sk-SK" sz="1300" dirty="0">
                          <a:effectLst/>
                        </a:rPr>
                        <a:t>rešpekt</a:t>
                      </a:r>
                    </a:p>
                    <a:p>
                      <a:pPr marL="342900" lvl="0" indent="-342900">
                        <a:lnSpc>
                          <a:spcPct val="115000"/>
                        </a:lnSpc>
                        <a:spcAft>
                          <a:spcPts val="0"/>
                        </a:spcAft>
                        <a:buFont typeface="Times New Roman" panose="02020603050405020304" pitchFamily="18" charset="0"/>
                        <a:buChar char="-"/>
                      </a:pPr>
                      <a:r>
                        <a:rPr lang="sk-SK" sz="1300" dirty="0">
                          <a:effectLst/>
                        </a:rPr>
                        <a:t>občianske povedomie</a:t>
                      </a:r>
                    </a:p>
                    <a:p>
                      <a:pPr marL="342900" lvl="0" indent="-342900">
                        <a:lnSpc>
                          <a:spcPct val="115000"/>
                        </a:lnSpc>
                        <a:spcAft>
                          <a:spcPts val="0"/>
                        </a:spcAft>
                        <a:buFont typeface="Times New Roman" panose="02020603050405020304" pitchFamily="18" charset="0"/>
                        <a:buChar char="-"/>
                      </a:pPr>
                      <a:r>
                        <a:rPr lang="sk-SK" sz="1300" dirty="0">
                          <a:effectLst/>
                        </a:rPr>
                        <a:t>zodpovednosť</a:t>
                      </a:r>
                    </a:p>
                    <a:p>
                      <a:pPr marL="342900" lvl="0" indent="-342900">
                        <a:lnSpc>
                          <a:spcPct val="115000"/>
                        </a:lnSpc>
                        <a:spcAft>
                          <a:spcPts val="0"/>
                        </a:spcAft>
                        <a:buFont typeface="Times New Roman" panose="02020603050405020304" pitchFamily="18" charset="0"/>
                        <a:buChar char="-"/>
                      </a:pPr>
                      <a:r>
                        <a:rPr lang="sk-SK" sz="1300" dirty="0">
                          <a:effectLst/>
                        </a:rPr>
                        <a:t>sebadôvera/efektívna </a:t>
                      </a:r>
                      <a:r>
                        <a:rPr lang="sk-SK" sz="1300" dirty="0" err="1">
                          <a:effectLst/>
                        </a:rPr>
                        <a:t>sebaregulácia</a:t>
                      </a:r>
                      <a:endParaRPr lang="sk-SK" sz="1300" dirty="0">
                        <a:effectLst/>
                      </a:endParaRPr>
                    </a:p>
                    <a:p>
                      <a:pPr marL="342900" lvl="0" indent="-342900">
                        <a:lnSpc>
                          <a:spcPct val="115000"/>
                        </a:lnSpc>
                        <a:spcAft>
                          <a:spcPts val="0"/>
                        </a:spcAft>
                        <a:buFont typeface="Times New Roman" panose="02020603050405020304" pitchFamily="18" charset="0"/>
                        <a:buChar char="-"/>
                      </a:pPr>
                      <a:r>
                        <a:rPr lang="sk-SK" sz="1300" dirty="0">
                          <a:effectLst/>
                        </a:rPr>
                        <a:t>tolerovanie nejednoznačnosti</a:t>
                      </a:r>
                      <a:endParaRPr lang="sk-SK"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1864" marR="61864" marT="0" marB="0"/>
                </a:tc>
                <a:extLst>
                  <a:ext uri="{0D108BD9-81ED-4DB2-BD59-A6C34878D82A}">
                    <a16:rowId xmlns:a16="http://schemas.microsoft.com/office/drawing/2014/main" val="1916105675"/>
                  </a:ext>
                </a:extLst>
              </a:tr>
              <a:tr h="3113881">
                <a:tc>
                  <a:txBody>
                    <a:bodyPr/>
                    <a:lstStyle/>
                    <a:p>
                      <a:pPr algn="ctr">
                        <a:lnSpc>
                          <a:spcPct val="115000"/>
                        </a:lnSpc>
                        <a:spcAft>
                          <a:spcPts val="0"/>
                        </a:spcAft>
                      </a:pPr>
                      <a:r>
                        <a:rPr lang="sk-SK" sz="1300" dirty="0">
                          <a:effectLst/>
                        </a:rPr>
                        <a:t>Zručnosti</a:t>
                      </a:r>
                    </a:p>
                    <a:p>
                      <a:pPr algn="ctr">
                        <a:lnSpc>
                          <a:spcPct val="115000"/>
                        </a:lnSpc>
                        <a:spcAft>
                          <a:spcPts val="0"/>
                        </a:spcAft>
                      </a:pPr>
                      <a:r>
                        <a:rPr lang="sk-SK" sz="1300" dirty="0">
                          <a:effectLst/>
                        </a:rPr>
                        <a:t> </a:t>
                      </a:r>
                    </a:p>
                    <a:p>
                      <a:pPr marL="342900" lvl="0" indent="-342900">
                        <a:lnSpc>
                          <a:spcPct val="115000"/>
                        </a:lnSpc>
                        <a:spcAft>
                          <a:spcPts val="0"/>
                        </a:spcAft>
                        <a:buFont typeface="Times New Roman" panose="02020603050405020304" pitchFamily="18" charset="0"/>
                        <a:buChar char="-"/>
                      </a:pPr>
                      <a:r>
                        <a:rPr lang="sk-SK" sz="1300" dirty="0">
                          <a:effectLst/>
                        </a:rPr>
                        <a:t>schopnosť samostatne sa učiť</a:t>
                      </a:r>
                    </a:p>
                    <a:p>
                      <a:pPr marL="342900" lvl="0" indent="-342900">
                        <a:lnSpc>
                          <a:spcPct val="115000"/>
                        </a:lnSpc>
                        <a:spcAft>
                          <a:spcPts val="0"/>
                        </a:spcAft>
                        <a:buFont typeface="Times New Roman" panose="02020603050405020304" pitchFamily="18" charset="0"/>
                        <a:buChar char="-"/>
                      </a:pPr>
                      <a:r>
                        <a:rPr lang="sk-SK" sz="1300" dirty="0">
                          <a:effectLst/>
                        </a:rPr>
                        <a:t>schopnosť analyticky a kriticky myslieť</a:t>
                      </a:r>
                    </a:p>
                    <a:p>
                      <a:pPr marL="342900" lvl="0" indent="-342900">
                        <a:lnSpc>
                          <a:spcPct val="115000"/>
                        </a:lnSpc>
                        <a:spcAft>
                          <a:spcPts val="0"/>
                        </a:spcAft>
                        <a:buFont typeface="Times New Roman" panose="02020603050405020304" pitchFamily="18" charset="0"/>
                        <a:buChar char="-"/>
                      </a:pPr>
                      <a:r>
                        <a:rPr lang="sk-SK" sz="1300" dirty="0">
                          <a:effectLst/>
                        </a:rPr>
                        <a:t>schopnosť počúvať a pozorovať</a:t>
                      </a:r>
                    </a:p>
                    <a:p>
                      <a:pPr marL="342900" lvl="0" indent="-342900">
                        <a:lnSpc>
                          <a:spcPct val="115000"/>
                        </a:lnSpc>
                        <a:spcAft>
                          <a:spcPts val="0"/>
                        </a:spcAft>
                        <a:buFont typeface="Times New Roman" panose="02020603050405020304" pitchFamily="18" charset="0"/>
                        <a:buChar char="-"/>
                      </a:pPr>
                      <a:r>
                        <a:rPr lang="sk-SK" sz="1300" dirty="0">
                          <a:effectLst/>
                        </a:rPr>
                        <a:t>empatia</a:t>
                      </a:r>
                    </a:p>
                    <a:p>
                      <a:pPr marL="342900" lvl="0" indent="-342900">
                        <a:lnSpc>
                          <a:spcPct val="115000"/>
                        </a:lnSpc>
                        <a:spcAft>
                          <a:spcPts val="0"/>
                        </a:spcAft>
                        <a:buFont typeface="Times New Roman" panose="02020603050405020304" pitchFamily="18" charset="0"/>
                        <a:buChar char="-"/>
                      </a:pPr>
                      <a:r>
                        <a:rPr lang="sk-SK" sz="1300" dirty="0">
                          <a:effectLst/>
                        </a:rPr>
                        <a:t>pružnosť a prispôsobivosť</a:t>
                      </a:r>
                    </a:p>
                    <a:p>
                      <a:pPr marL="342900" lvl="0" indent="-342900">
                        <a:lnSpc>
                          <a:spcPct val="115000"/>
                        </a:lnSpc>
                        <a:spcAft>
                          <a:spcPts val="0"/>
                        </a:spcAft>
                        <a:buFont typeface="Times New Roman" panose="02020603050405020304" pitchFamily="18" charset="0"/>
                        <a:buChar char="-"/>
                      </a:pPr>
                      <a:r>
                        <a:rPr lang="sk-SK" sz="1300" dirty="0">
                          <a:effectLst/>
                        </a:rPr>
                        <a:t>jazykové, komunikačné a viacjazyčné schopnosti</a:t>
                      </a:r>
                    </a:p>
                    <a:p>
                      <a:pPr marL="342900" lvl="0" indent="-342900">
                        <a:lnSpc>
                          <a:spcPct val="115000"/>
                        </a:lnSpc>
                        <a:spcAft>
                          <a:spcPts val="0"/>
                        </a:spcAft>
                        <a:buFont typeface="Times New Roman" panose="02020603050405020304" pitchFamily="18" charset="0"/>
                        <a:buChar char="-"/>
                      </a:pPr>
                      <a:r>
                        <a:rPr lang="sk-SK" sz="1300" dirty="0">
                          <a:effectLst/>
                        </a:rPr>
                        <a:t>schopnosť spolupracovať</a:t>
                      </a:r>
                    </a:p>
                    <a:p>
                      <a:pPr marL="342900" lvl="0" indent="-342900">
                        <a:lnSpc>
                          <a:spcPct val="115000"/>
                        </a:lnSpc>
                        <a:spcAft>
                          <a:spcPts val="0"/>
                        </a:spcAft>
                        <a:buFont typeface="Times New Roman" panose="02020603050405020304" pitchFamily="18" charset="0"/>
                        <a:buChar char="-"/>
                      </a:pPr>
                      <a:r>
                        <a:rPr lang="sk-SK" sz="1300" dirty="0">
                          <a:effectLst/>
                        </a:rPr>
                        <a:t>schopnosť riešiť konflikty</a:t>
                      </a:r>
                      <a:endParaRPr lang="sk-SK"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1864" marR="61864" marT="0" marB="0"/>
                </a:tc>
                <a:tc>
                  <a:txBody>
                    <a:bodyPr/>
                    <a:lstStyle/>
                    <a:p>
                      <a:pPr algn="ctr">
                        <a:lnSpc>
                          <a:spcPct val="115000"/>
                        </a:lnSpc>
                        <a:spcAft>
                          <a:spcPts val="0"/>
                        </a:spcAft>
                      </a:pPr>
                      <a:r>
                        <a:rPr lang="sk-SK" sz="1300" dirty="0">
                          <a:effectLst/>
                        </a:rPr>
                        <a:t>Vedomosti/Znalosti a kritické chápanie/porozumenie</a:t>
                      </a:r>
                    </a:p>
                    <a:p>
                      <a:pPr algn="ctr">
                        <a:lnSpc>
                          <a:spcPct val="115000"/>
                        </a:lnSpc>
                        <a:spcAft>
                          <a:spcPts val="0"/>
                        </a:spcAft>
                      </a:pPr>
                      <a:r>
                        <a:rPr lang="sk-SK" sz="1300" dirty="0">
                          <a:effectLst/>
                        </a:rPr>
                        <a:t> </a:t>
                      </a:r>
                    </a:p>
                    <a:p>
                      <a:pPr marL="342900" lvl="0" indent="-342900">
                        <a:lnSpc>
                          <a:spcPct val="115000"/>
                        </a:lnSpc>
                        <a:spcAft>
                          <a:spcPts val="0"/>
                        </a:spcAft>
                        <a:buFont typeface="Times New Roman" panose="02020603050405020304" pitchFamily="18" charset="0"/>
                        <a:buChar char="-"/>
                      </a:pPr>
                      <a:r>
                        <a:rPr lang="sk-SK" sz="1300" dirty="0">
                          <a:effectLst/>
                        </a:rPr>
                        <a:t>poznanie a kritické chápanie seba samej/seba samého</a:t>
                      </a:r>
                    </a:p>
                    <a:p>
                      <a:pPr marL="342900" lvl="0" indent="-342900">
                        <a:lnSpc>
                          <a:spcPct val="115000"/>
                        </a:lnSpc>
                        <a:spcAft>
                          <a:spcPts val="0"/>
                        </a:spcAft>
                        <a:buFont typeface="Times New Roman" panose="02020603050405020304" pitchFamily="18" charset="0"/>
                        <a:buChar char="-"/>
                      </a:pPr>
                      <a:r>
                        <a:rPr lang="sk-SK" sz="1300" dirty="0">
                          <a:effectLst/>
                        </a:rPr>
                        <a:t>poznanie a kritické chápanie jazyka a komunikácie</a:t>
                      </a:r>
                    </a:p>
                    <a:p>
                      <a:pPr marL="342900" lvl="0" indent="-342900">
                        <a:lnSpc>
                          <a:spcPct val="115000"/>
                        </a:lnSpc>
                        <a:spcAft>
                          <a:spcPts val="0"/>
                        </a:spcAft>
                        <a:buFont typeface="Times New Roman" panose="02020603050405020304" pitchFamily="18" charset="0"/>
                        <a:buChar char="-"/>
                      </a:pPr>
                      <a:r>
                        <a:rPr lang="sk-SK" sz="1300" dirty="0">
                          <a:effectLst/>
                        </a:rPr>
                        <a:t>poznanie a kritické chápanie sveta: politiky, práva, ľudských práv, kultúry, kultúr, náboženstiev, histórie, médií, ekonomík, životného prostredia, udržateľnosti</a:t>
                      </a:r>
                    </a:p>
                    <a:p>
                      <a:pPr marL="457200">
                        <a:lnSpc>
                          <a:spcPct val="115000"/>
                        </a:lnSpc>
                        <a:spcAft>
                          <a:spcPts val="0"/>
                        </a:spcAft>
                      </a:pPr>
                      <a:r>
                        <a:rPr lang="sk-SK" sz="1300" dirty="0">
                          <a:effectLst/>
                        </a:rPr>
                        <a:t> </a:t>
                      </a:r>
                      <a:endParaRPr lang="sk-SK" sz="13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1864" marR="61864" marT="0" marB="0"/>
                </a:tc>
                <a:extLst>
                  <a:ext uri="{0D108BD9-81ED-4DB2-BD59-A6C34878D82A}">
                    <a16:rowId xmlns:a16="http://schemas.microsoft.com/office/drawing/2014/main" val="932283255"/>
                  </a:ext>
                </a:extLst>
              </a:tr>
            </a:tbl>
          </a:graphicData>
        </a:graphic>
      </p:graphicFrame>
      <p:sp>
        <p:nvSpPr>
          <p:cNvPr id="3" name="Nadpis 2">
            <a:extLst>
              <a:ext uri="{FF2B5EF4-FFF2-40B4-BE49-F238E27FC236}">
                <a16:creationId xmlns:a16="http://schemas.microsoft.com/office/drawing/2014/main" id="{B4AF69F5-00DE-8844-80A6-C51C7C5623BC}"/>
              </a:ext>
            </a:extLst>
          </p:cNvPr>
          <p:cNvSpPr>
            <a:spLocks noGrp="1"/>
          </p:cNvSpPr>
          <p:nvPr>
            <p:ph type="title"/>
          </p:nvPr>
        </p:nvSpPr>
        <p:spPr>
          <a:xfrm>
            <a:off x="457200" y="274638"/>
            <a:ext cx="8229600" cy="562074"/>
          </a:xfrm>
        </p:spPr>
        <p:txBody>
          <a:bodyPr>
            <a:noAutofit/>
          </a:bodyPr>
          <a:lstStyle/>
          <a:p>
            <a:r>
              <a:rPr lang="sk-SK" sz="2800" dirty="0"/>
              <a:t>Model kompetencií pre demokratickú kultúru (Rada Európy, 2016 – 2018, preklad)</a:t>
            </a:r>
          </a:p>
        </p:txBody>
      </p:sp>
    </p:spTree>
    <p:extLst>
      <p:ext uri="{BB962C8B-B14F-4D97-AF65-F5344CB8AC3E}">
        <p14:creationId xmlns:p14="http://schemas.microsoft.com/office/powerpoint/2010/main" val="4276327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Zástupný objekt pre obsah 4">
            <a:extLst>
              <a:ext uri="{FF2B5EF4-FFF2-40B4-BE49-F238E27FC236}">
                <a16:creationId xmlns:a16="http://schemas.microsoft.com/office/drawing/2014/main" id="{22D8F053-4DCB-7C45-BC59-E6853085B450}"/>
              </a:ext>
            </a:extLst>
          </p:cNvPr>
          <p:cNvGraphicFramePr>
            <a:graphicFrameLocks noGrp="1"/>
          </p:cNvGraphicFramePr>
          <p:nvPr>
            <p:ph idx="1"/>
            <p:extLst>
              <p:ext uri="{D42A27DB-BD31-4B8C-83A1-F6EECF244321}">
                <p14:modId xmlns:p14="http://schemas.microsoft.com/office/powerpoint/2010/main" val="3162941129"/>
              </p:ext>
            </p:extLst>
          </p:nvPr>
        </p:nvGraphicFramePr>
        <p:xfrm>
          <a:off x="611560" y="620688"/>
          <a:ext cx="7632848" cy="6015143"/>
        </p:xfrm>
        <a:graphic>
          <a:graphicData uri="http://schemas.openxmlformats.org/drawingml/2006/table">
            <a:tbl>
              <a:tblPr firstRow="1" firstCol="1" bandRow="1">
                <a:tableStyleId>{5C22544A-7EE6-4342-B048-85BDC9FD1C3A}</a:tableStyleId>
              </a:tblPr>
              <a:tblGrid>
                <a:gridCol w="6356191">
                  <a:extLst>
                    <a:ext uri="{9D8B030D-6E8A-4147-A177-3AD203B41FA5}">
                      <a16:colId xmlns:a16="http://schemas.microsoft.com/office/drawing/2014/main" val="366455084"/>
                    </a:ext>
                  </a:extLst>
                </a:gridCol>
                <a:gridCol w="1276657">
                  <a:extLst>
                    <a:ext uri="{9D8B030D-6E8A-4147-A177-3AD203B41FA5}">
                      <a16:colId xmlns:a16="http://schemas.microsoft.com/office/drawing/2014/main" val="3806186201"/>
                    </a:ext>
                  </a:extLst>
                </a:gridCol>
              </a:tblGrid>
              <a:tr h="293023">
                <a:tc>
                  <a:txBody>
                    <a:bodyPr/>
                    <a:lstStyle/>
                    <a:p>
                      <a:pPr algn="ctr">
                        <a:lnSpc>
                          <a:spcPct val="115000"/>
                        </a:lnSpc>
                        <a:spcAft>
                          <a:spcPts val="300"/>
                        </a:spcAft>
                      </a:pPr>
                      <a:r>
                        <a:rPr lang="sk-SK" sz="1000" dirty="0">
                          <a:effectLst/>
                        </a:rPr>
                        <a:t>Kompetencia: poznanie a kritické chápanie sveta</a:t>
                      </a:r>
                      <a:endParaRPr lang="sk-GB" sz="10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tc>
                  <a:txBody>
                    <a:bodyPr/>
                    <a:lstStyle/>
                    <a:p>
                      <a:pPr algn="ctr">
                        <a:lnSpc>
                          <a:spcPct val="115000"/>
                        </a:lnSpc>
                        <a:spcAft>
                          <a:spcPts val="300"/>
                        </a:spcAft>
                      </a:pPr>
                      <a:r>
                        <a:rPr lang="sk-SK" sz="1000" dirty="0">
                          <a:effectLst/>
                        </a:rPr>
                        <a:t>Úroveň </a:t>
                      </a:r>
                      <a:endParaRPr lang="sk-GB" sz="10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extLst>
                  <a:ext uri="{0D108BD9-81ED-4DB2-BD59-A6C34878D82A}">
                    <a16:rowId xmlns:a16="http://schemas.microsoft.com/office/drawing/2014/main" val="323907879"/>
                  </a:ext>
                </a:extLst>
              </a:tr>
              <a:tr h="284548">
                <a:tc>
                  <a:txBody>
                    <a:bodyPr/>
                    <a:lstStyle/>
                    <a:p>
                      <a:pPr>
                        <a:lnSpc>
                          <a:spcPct val="115000"/>
                        </a:lnSpc>
                        <a:spcAft>
                          <a:spcPts val="300"/>
                        </a:spcAft>
                      </a:pPr>
                      <a:r>
                        <a:rPr lang="sk-GB" sz="900" dirty="0">
                          <a:effectLst/>
                        </a:rPr>
                        <a:t>Dokáže vysvetliť zmysel politických koncepcií, vrátane demokracie, slobody, práv a zodpovedností</a:t>
                      </a:r>
                      <a:r>
                        <a:rPr lang="sk-SK" sz="900" dirty="0">
                          <a:effectLst/>
                        </a:rPr>
                        <a:t>.</a:t>
                      </a:r>
                      <a:endParaRPr lang="sk-GB" sz="9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tc rowSpan="6">
                  <a:txBody>
                    <a:bodyPr/>
                    <a:lstStyle/>
                    <a:p>
                      <a:pPr algn="ctr">
                        <a:lnSpc>
                          <a:spcPct val="115000"/>
                        </a:lnSpc>
                        <a:spcAft>
                          <a:spcPts val="300"/>
                        </a:spcAft>
                      </a:pPr>
                      <a:r>
                        <a:rPr lang="sk-SK" sz="900" dirty="0">
                          <a:effectLst/>
                        </a:rPr>
                        <a:t>základná</a:t>
                      </a:r>
                      <a:endParaRPr lang="sk-GB" sz="9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extLst>
                  <a:ext uri="{0D108BD9-81ED-4DB2-BD59-A6C34878D82A}">
                    <a16:rowId xmlns:a16="http://schemas.microsoft.com/office/drawing/2014/main" val="923781517"/>
                  </a:ext>
                </a:extLst>
              </a:tr>
              <a:tr h="284548">
                <a:tc>
                  <a:txBody>
                    <a:bodyPr/>
                    <a:lstStyle/>
                    <a:p>
                      <a:pPr>
                        <a:lnSpc>
                          <a:spcPct val="115000"/>
                        </a:lnSpc>
                        <a:spcAft>
                          <a:spcPts val="300"/>
                        </a:spcAft>
                      </a:pPr>
                      <a:r>
                        <a:rPr lang="sk-GB" sz="900" dirty="0">
                          <a:effectLst/>
                        </a:rPr>
                        <a:t>Dokáže vysvetliť, prečo má každý zodpovednosť za uplatňovanie ľudských práv druhých.</a:t>
                      </a:r>
                      <a:endParaRPr lang="sk-GB" sz="9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tc vMerge="1">
                  <a:txBody>
                    <a:bodyPr/>
                    <a:lstStyle/>
                    <a:p>
                      <a:endParaRPr lang="sk-GB"/>
                    </a:p>
                  </a:txBody>
                  <a:tcPr/>
                </a:tc>
                <a:extLst>
                  <a:ext uri="{0D108BD9-81ED-4DB2-BD59-A6C34878D82A}">
                    <a16:rowId xmlns:a16="http://schemas.microsoft.com/office/drawing/2014/main" val="1083597782"/>
                  </a:ext>
                </a:extLst>
              </a:tr>
              <a:tr h="315700">
                <a:tc>
                  <a:txBody>
                    <a:bodyPr/>
                    <a:lstStyle/>
                    <a:p>
                      <a:pPr>
                        <a:lnSpc>
                          <a:spcPct val="115000"/>
                        </a:lnSpc>
                        <a:spcAft>
                          <a:spcPts val="300"/>
                        </a:spcAft>
                      </a:pPr>
                      <a:r>
                        <a:rPr lang="sk-GB" sz="900">
                          <a:effectLst/>
                        </a:rPr>
                        <a:t>Dokáže popísať základné kultúrne zvyklosti (napr. stravovanie, pozdravy, spôsoby oslovenia druhých, slušnosť) v inej kultúre.</a:t>
                      </a:r>
                      <a:endParaRPr lang="sk-GB" sz="90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tc vMerge="1">
                  <a:txBody>
                    <a:bodyPr/>
                    <a:lstStyle/>
                    <a:p>
                      <a:endParaRPr lang="sk-GB"/>
                    </a:p>
                  </a:txBody>
                  <a:tcPr/>
                </a:tc>
                <a:extLst>
                  <a:ext uri="{0D108BD9-81ED-4DB2-BD59-A6C34878D82A}">
                    <a16:rowId xmlns:a16="http://schemas.microsoft.com/office/drawing/2014/main" val="1986359033"/>
                  </a:ext>
                </a:extLst>
              </a:tr>
              <a:tr h="284548">
                <a:tc>
                  <a:txBody>
                    <a:bodyPr/>
                    <a:lstStyle/>
                    <a:p>
                      <a:pPr>
                        <a:lnSpc>
                          <a:spcPct val="115000"/>
                        </a:lnSpc>
                        <a:spcAft>
                          <a:spcPts val="300"/>
                        </a:spcAft>
                      </a:pPr>
                      <a:r>
                        <a:rPr lang="sk-GB" sz="900" dirty="0">
                          <a:effectLst/>
                        </a:rPr>
                        <a:t>Dokáže kriticky uvažovať o tom, že jeho/jej vlastný pohľad na svet je len jedným z mnohých pohľadov.</a:t>
                      </a:r>
                      <a:endParaRPr lang="sk-GB" sz="9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tc vMerge="1">
                  <a:txBody>
                    <a:bodyPr/>
                    <a:lstStyle/>
                    <a:p>
                      <a:endParaRPr lang="sk-GB"/>
                    </a:p>
                  </a:txBody>
                  <a:tcPr/>
                </a:tc>
                <a:extLst>
                  <a:ext uri="{0D108BD9-81ED-4DB2-BD59-A6C34878D82A}">
                    <a16:rowId xmlns:a16="http://schemas.microsoft.com/office/drawing/2014/main" val="3432198612"/>
                  </a:ext>
                </a:extLst>
              </a:tr>
              <a:tr h="315700">
                <a:tc>
                  <a:txBody>
                    <a:bodyPr/>
                    <a:lstStyle/>
                    <a:p>
                      <a:pPr>
                        <a:lnSpc>
                          <a:spcPct val="115000"/>
                        </a:lnSpc>
                        <a:spcAft>
                          <a:spcPts val="300"/>
                        </a:spcAft>
                      </a:pPr>
                      <a:r>
                        <a:rPr lang="sk-GB" sz="900" dirty="0">
                          <a:effectLst/>
                        </a:rPr>
                        <a:t>Dokáže zhodnotiť vplyv spoločnosti na svet prírody, napríklad z hľadiska rastu a vývoja populácie, spotreby prírodných zdrojov.</a:t>
                      </a:r>
                      <a:endParaRPr lang="sk-GB" sz="9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tc vMerge="1">
                  <a:txBody>
                    <a:bodyPr/>
                    <a:lstStyle/>
                    <a:p>
                      <a:endParaRPr lang="sk-GB"/>
                    </a:p>
                  </a:txBody>
                  <a:tcPr/>
                </a:tc>
                <a:extLst>
                  <a:ext uri="{0D108BD9-81ED-4DB2-BD59-A6C34878D82A}">
                    <a16:rowId xmlns:a16="http://schemas.microsoft.com/office/drawing/2014/main" val="4152949445"/>
                  </a:ext>
                </a:extLst>
              </a:tr>
              <a:tr h="284548">
                <a:tc>
                  <a:txBody>
                    <a:bodyPr/>
                    <a:lstStyle/>
                    <a:p>
                      <a:pPr>
                        <a:lnSpc>
                          <a:spcPct val="115000"/>
                        </a:lnSpc>
                        <a:spcAft>
                          <a:spcPts val="300"/>
                        </a:spcAft>
                      </a:pPr>
                      <a:r>
                        <a:rPr lang="sk-GB" sz="900">
                          <a:effectLst/>
                        </a:rPr>
                        <a:t>Dokáže kriticky uvažovať o rizikách spojených so znečisťovaním životného prostredia.</a:t>
                      </a:r>
                      <a:endParaRPr lang="sk-GB" sz="90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tc vMerge="1">
                  <a:txBody>
                    <a:bodyPr/>
                    <a:lstStyle/>
                    <a:p>
                      <a:endParaRPr lang="sk-GB"/>
                    </a:p>
                  </a:txBody>
                  <a:tcPr/>
                </a:tc>
                <a:extLst>
                  <a:ext uri="{0D108BD9-81ED-4DB2-BD59-A6C34878D82A}">
                    <a16:rowId xmlns:a16="http://schemas.microsoft.com/office/drawing/2014/main" val="491226171"/>
                  </a:ext>
                </a:extLst>
              </a:tr>
              <a:tr h="284548">
                <a:tc>
                  <a:txBody>
                    <a:bodyPr/>
                    <a:lstStyle/>
                    <a:p>
                      <a:pPr>
                        <a:lnSpc>
                          <a:spcPct val="115000"/>
                        </a:lnSpc>
                        <a:spcAft>
                          <a:spcPts val="300"/>
                        </a:spcAft>
                      </a:pPr>
                      <a:r>
                        <a:rPr lang="sk-GB" sz="900" dirty="0">
                          <a:effectLst/>
                        </a:rPr>
                        <a:t>Dokáže vysvetliť univerzálny, nezrušiteľný a nedeliteľný charakter ľudských práv.</a:t>
                      </a:r>
                      <a:endParaRPr lang="sk-GB" sz="9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tc rowSpan="7">
                  <a:txBody>
                    <a:bodyPr/>
                    <a:lstStyle/>
                    <a:p>
                      <a:pPr algn="ctr">
                        <a:lnSpc>
                          <a:spcPct val="115000"/>
                        </a:lnSpc>
                        <a:spcAft>
                          <a:spcPts val="300"/>
                        </a:spcAft>
                      </a:pPr>
                      <a:r>
                        <a:rPr lang="sk-SK" sz="900" dirty="0">
                          <a:effectLst/>
                        </a:rPr>
                        <a:t>stredne pokročilá</a:t>
                      </a:r>
                      <a:endParaRPr lang="sk-GB" sz="9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extLst>
                  <a:ext uri="{0D108BD9-81ED-4DB2-BD59-A6C34878D82A}">
                    <a16:rowId xmlns:a16="http://schemas.microsoft.com/office/drawing/2014/main" val="2798447773"/>
                  </a:ext>
                </a:extLst>
              </a:tr>
              <a:tr h="315700">
                <a:tc>
                  <a:txBody>
                    <a:bodyPr/>
                    <a:lstStyle/>
                    <a:p>
                      <a:pPr>
                        <a:lnSpc>
                          <a:spcPct val="115000"/>
                        </a:lnSpc>
                        <a:spcAft>
                          <a:spcPts val="300"/>
                        </a:spcAft>
                      </a:pPr>
                      <a:r>
                        <a:rPr lang="sk-GB" sz="900">
                          <a:effectLst/>
                        </a:rPr>
                        <a:t>Dokáže kriticky uvažovať o vzťahu medzi ľudskými právami, demokraciou, mierom a bezpečnosťou v globalizovanom svete.</a:t>
                      </a:r>
                      <a:endParaRPr lang="sk-GB" sz="90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tc vMerge="1">
                  <a:txBody>
                    <a:bodyPr/>
                    <a:lstStyle/>
                    <a:p>
                      <a:endParaRPr lang="sk-GB"/>
                    </a:p>
                  </a:txBody>
                  <a:tcPr/>
                </a:tc>
                <a:extLst>
                  <a:ext uri="{0D108BD9-81ED-4DB2-BD59-A6C34878D82A}">
                    <a16:rowId xmlns:a16="http://schemas.microsoft.com/office/drawing/2014/main" val="3751938045"/>
                  </a:ext>
                </a:extLst>
              </a:tr>
              <a:tr h="429179">
                <a:tc>
                  <a:txBody>
                    <a:bodyPr/>
                    <a:lstStyle/>
                    <a:p>
                      <a:pPr>
                        <a:lnSpc>
                          <a:spcPct val="115000"/>
                        </a:lnSpc>
                        <a:spcAft>
                          <a:spcPts val="300"/>
                        </a:spcAft>
                      </a:pPr>
                      <a:r>
                        <a:rPr lang="sk-GB" sz="900">
                          <a:effectLst/>
                        </a:rPr>
                        <a:t>Dokáže kriticky uvažovať o príčinách porušovania ľudských práv, vrátane roly, ktorú zohrávajú stereotypy a predsudky v procesoch smerujúcich k porušovaniu ľudských práv.</a:t>
                      </a:r>
                      <a:endParaRPr lang="sk-GB" sz="90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tc vMerge="1">
                  <a:txBody>
                    <a:bodyPr/>
                    <a:lstStyle/>
                    <a:p>
                      <a:endParaRPr lang="sk-GB"/>
                    </a:p>
                  </a:txBody>
                  <a:tcPr/>
                </a:tc>
                <a:extLst>
                  <a:ext uri="{0D108BD9-81ED-4DB2-BD59-A6C34878D82A}">
                    <a16:rowId xmlns:a16="http://schemas.microsoft.com/office/drawing/2014/main" val="905306740"/>
                  </a:ext>
                </a:extLst>
              </a:tr>
              <a:tr h="284548">
                <a:tc>
                  <a:txBody>
                    <a:bodyPr/>
                    <a:lstStyle/>
                    <a:p>
                      <a:pPr>
                        <a:lnSpc>
                          <a:spcPct val="115000"/>
                        </a:lnSpc>
                        <a:spcAft>
                          <a:spcPts val="300"/>
                        </a:spcAft>
                      </a:pPr>
                      <a:r>
                        <a:rPr lang="sk-GB" sz="900" dirty="0">
                          <a:effectLst/>
                        </a:rPr>
                        <a:t>Dokáže vysvetliť nebezpečenstvo zovšeobecňovania správania sa jednotlivca na celú kultúru.</a:t>
                      </a:r>
                      <a:endParaRPr lang="sk-GB" sz="9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tc vMerge="1">
                  <a:txBody>
                    <a:bodyPr/>
                    <a:lstStyle/>
                    <a:p>
                      <a:endParaRPr lang="sk-GB"/>
                    </a:p>
                  </a:txBody>
                  <a:tcPr/>
                </a:tc>
                <a:extLst>
                  <a:ext uri="{0D108BD9-81ED-4DB2-BD59-A6C34878D82A}">
                    <a16:rowId xmlns:a16="http://schemas.microsoft.com/office/drawing/2014/main" val="2730499359"/>
                  </a:ext>
                </a:extLst>
              </a:tr>
              <a:tr h="315700">
                <a:tc>
                  <a:txBody>
                    <a:bodyPr/>
                    <a:lstStyle/>
                    <a:p>
                      <a:pPr>
                        <a:lnSpc>
                          <a:spcPct val="115000"/>
                        </a:lnSpc>
                        <a:spcAft>
                          <a:spcPts val="300"/>
                        </a:spcAft>
                      </a:pPr>
                      <a:r>
                        <a:rPr lang="sk-GB" sz="900">
                          <a:effectLst/>
                        </a:rPr>
                        <a:t>Dokáže kriticky uvažovať o náboženských symboloch, náboženských rituáloch a používaní náboženského jazyka.</a:t>
                      </a:r>
                      <a:endParaRPr lang="sk-GB" sz="90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tc vMerge="1">
                  <a:txBody>
                    <a:bodyPr/>
                    <a:lstStyle/>
                    <a:p>
                      <a:endParaRPr lang="sk-GB"/>
                    </a:p>
                  </a:txBody>
                  <a:tcPr/>
                </a:tc>
                <a:extLst>
                  <a:ext uri="{0D108BD9-81ED-4DB2-BD59-A6C34878D82A}">
                    <a16:rowId xmlns:a16="http://schemas.microsoft.com/office/drawing/2014/main" val="2902118350"/>
                  </a:ext>
                </a:extLst>
              </a:tr>
              <a:tr h="155234">
                <a:tc>
                  <a:txBody>
                    <a:bodyPr/>
                    <a:lstStyle/>
                    <a:p>
                      <a:pPr algn="just">
                        <a:lnSpc>
                          <a:spcPct val="115000"/>
                        </a:lnSpc>
                        <a:spcAft>
                          <a:spcPts val="300"/>
                        </a:spcAft>
                      </a:pPr>
                      <a:r>
                        <a:rPr lang="sk-GB" sz="900" dirty="0">
                          <a:effectLst/>
                        </a:rPr>
                        <a:t>Dokáže popísať vplyvy, ktoré má propaganda na súčasný svet.</a:t>
                      </a:r>
                    </a:p>
                  </a:txBody>
                  <a:tcPr marL="49211" marR="49211" marT="0" marB="0" anchor="ctr"/>
                </a:tc>
                <a:tc vMerge="1">
                  <a:txBody>
                    <a:bodyPr/>
                    <a:lstStyle/>
                    <a:p>
                      <a:endParaRPr lang="sk-GB"/>
                    </a:p>
                  </a:txBody>
                  <a:tcPr/>
                </a:tc>
                <a:extLst>
                  <a:ext uri="{0D108BD9-81ED-4DB2-BD59-A6C34878D82A}">
                    <a16:rowId xmlns:a16="http://schemas.microsoft.com/office/drawing/2014/main" val="3193692521"/>
                  </a:ext>
                </a:extLst>
              </a:tr>
              <a:tr h="284548">
                <a:tc>
                  <a:txBody>
                    <a:bodyPr/>
                    <a:lstStyle/>
                    <a:p>
                      <a:pPr>
                        <a:lnSpc>
                          <a:spcPct val="115000"/>
                        </a:lnSpc>
                        <a:spcAft>
                          <a:spcPts val="300"/>
                        </a:spcAft>
                      </a:pPr>
                      <a:r>
                        <a:rPr lang="sk-GB" sz="900">
                          <a:effectLst/>
                        </a:rPr>
                        <a:t>Dokáže vysvetliť, prečo ľudia majú byť ostražití a prečo sa majú chrániť pred propagandou.</a:t>
                      </a:r>
                      <a:endParaRPr lang="sk-GB" sz="90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tc vMerge="1">
                  <a:txBody>
                    <a:bodyPr/>
                    <a:lstStyle/>
                    <a:p>
                      <a:endParaRPr lang="sk-GB"/>
                    </a:p>
                  </a:txBody>
                  <a:tcPr/>
                </a:tc>
                <a:extLst>
                  <a:ext uri="{0D108BD9-81ED-4DB2-BD59-A6C34878D82A}">
                    <a16:rowId xmlns:a16="http://schemas.microsoft.com/office/drawing/2014/main" val="3482588429"/>
                  </a:ext>
                </a:extLst>
              </a:tr>
              <a:tr h="284548">
                <a:tc>
                  <a:txBody>
                    <a:bodyPr/>
                    <a:lstStyle/>
                    <a:p>
                      <a:pPr>
                        <a:lnSpc>
                          <a:spcPct val="115000"/>
                        </a:lnSpc>
                        <a:spcAft>
                          <a:spcPts val="300"/>
                        </a:spcAft>
                      </a:pPr>
                      <a:r>
                        <a:rPr lang="sk-GB" sz="900">
                          <a:effectLst/>
                        </a:rPr>
                        <a:t>Dokáže popísať rôzne spôsoby, akými občania môžu ovplyvňovať politiku.</a:t>
                      </a:r>
                      <a:endParaRPr lang="sk-GB" sz="90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tc rowSpan="6">
                  <a:txBody>
                    <a:bodyPr/>
                    <a:lstStyle/>
                    <a:p>
                      <a:pPr algn="ctr">
                        <a:lnSpc>
                          <a:spcPct val="115000"/>
                        </a:lnSpc>
                        <a:spcAft>
                          <a:spcPts val="300"/>
                        </a:spcAft>
                      </a:pPr>
                      <a:r>
                        <a:rPr lang="sk-SK" sz="900" dirty="0">
                          <a:effectLst/>
                        </a:rPr>
                        <a:t>pokročilá</a:t>
                      </a:r>
                      <a:endParaRPr lang="sk-GB" sz="9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extLst>
                  <a:ext uri="{0D108BD9-81ED-4DB2-BD59-A6C34878D82A}">
                    <a16:rowId xmlns:a16="http://schemas.microsoft.com/office/drawing/2014/main" val="1920553169"/>
                  </a:ext>
                </a:extLst>
              </a:tr>
              <a:tr h="429179">
                <a:tc>
                  <a:txBody>
                    <a:bodyPr/>
                    <a:lstStyle/>
                    <a:p>
                      <a:pPr>
                        <a:lnSpc>
                          <a:spcPct val="115000"/>
                        </a:lnSpc>
                        <a:spcAft>
                          <a:spcPts val="300"/>
                        </a:spcAft>
                      </a:pPr>
                      <a:r>
                        <a:rPr lang="sk-GB" sz="900">
                          <a:effectLst/>
                        </a:rPr>
                        <a:t>Dokáže kriticky uvažovať o vyvíjajúcom sa univerzálnom charaktere rámca ľudských práv a prebiehajúcom vývoji v oblasti ľudských práv v rôznych regiónoch sveta.</a:t>
                      </a:r>
                      <a:endParaRPr lang="sk-GB" sz="90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tc vMerge="1">
                  <a:txBody>
                    <a:bodyPr/>
                    <a:lstStyle/>
                    <a:p>
                      <a:endParaRPr lang="sk-GB"/>
                    </a:p>
                  </a:txBody>
                  <a:tcPr/>
                </a:tc>
                <a:extLst>
                  <a:ext uri="{0D108BD9-81ED-4DB2-BD59-A6C34878D82A}">
                    <a16:rowId xmlns:a16="http://schemas.microsoft.com/office/drawing/2014/main" val="1724615807"/>
                  </a:ext>
                </a:extLst>
              </a:tr>
              <a:tr h="284548">
                <a:tc>
                  <a:txBody>
                    <a:bodyPr/>
                    <a:lstStyle/>
                    <a:p>
                      <a:pPr>
                        <a:lnSpc>
                          <a:spcPct val="115000"/>
                        </a:lnSpc>
                        <a:spcAft>
                          <a:spcPts val="300"/>
                        </a:spcAft>
                      </a:pPr>
                      <a:r>
                        <a:rPr lang="sk-GB" sz="900">
                          <a:effectLst/>
                        </a:rPr>
                        <a:t>Dokáže vysvetliť, prečo neexistujú kultúrne skupiny, ktoré majú pevne vrodené charakteristiky.</a:t>
                      </a:r>
                      <a:endParaRPr lang="sk-GB" sz="90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tc vMerge="1">
                  <a:txBody>
                    <a:bodyPr/>
                    <a:lstStyle/>
                    <a:p>
                      <a:endParaRPr lang="sk-GB"/>
                    </a:p>
                  </a:txBody>
                  <a:tcPr/>
                </a:tc>
                <a:extLst>
                  <a:ext uri="{0D108BD9-81ED-4DB2-BD59-A6C34878D82A}">
                    <a16:rowId xmlns:a16="http://schemas.microsoft.com/office/drawing/2014/main" val="4131478998"/>
                  </a:ext>
                </a:extLst>
              </a:tr>
              <a:tr h="284548">
                <a:tc>
                  <a:txBody>
                    <a:bodyPr/>
                    <a:lstStyle/>
                    <a:p>
                      <a:pPr>
                        <a:lnSpc>
                          <a:spcPct val="115000"/>
                        </a:lnSpc>
                        <a:spcAft>
                          <a:spcPts val="300"/>
                        </a:spcAft>
                      </a:pPr>
                      <a:r>
                        <a:rPr lang="sk-GB" sz="900">
                          <a:effectLst/>
                        </a:rPr>
                        <a:t>Dokáže vysvetliť, prečo sa všetky náboženské skupiny neustále vyvíjajú a menia.</a:t>
                      </a:r>
                      <a:endParaRPr lang="sk-GB" sz="90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tc vMerge="1">
                  <a:txBody>
                    <a:bodyPr/>
                    <a:lstStyle/>
                    <a:p>
                      <a:endParaRPr lang="sk-GB"/>
                    </a:p>
                  </a:txBody>
                  <a:tcPr/>
                </a:tc>
                <a:extLst>
                  <a:ext uri="{0D108BD9-81ED-4DB2-BD59-A6C34878D82A}">
                    <a16:rowId xmlns:a16="http://schemas.microsoft.com/office/drawing/2014/main" val="898065746"/>
                  </a:ext>
                </a:extLst>
              </a:tr>
              <a:tr h="284548">
                <a:tc>
                  <a:txBody>
                    <a:bodyPr/>
                    <a:lstStyle/>
                    <a:p>
                      <a:pPr>
                        <a:lnSpc>
                          <a:spcPct val="115000"/>
                        </a:lnSpc>
                        <a:spcAft>
                          <a:spcPts val="300"/>
                        </a:spcAft>
                      </a:pPr>
                      <a:r>
                        <a:rPr lang="sk-GB" sz="900" dirty="0">
                          <a:effectLst/>
                        </a:rPr>
                        <a:t>Dokáže kriticky uvažovať o tom, ako sa dejiny často prezentujú a vyučujú z etnocentrického pohľadu.</a:t>
                      </a:r>
                      <a:endParaRPr lang="sk-GB" sz="9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tc vMerge="1">
                  <a:txBody>
                    <a:bodyPr/>
                    <a:lstStyle/>
                    <a:p>
                      <a:endParaRPr lang="sk-GB"/>
                    </a:p>
                  </a:txBody>
                  <a:tcPr/>
                </a:tc>
                <a:extLst>
                  <a:ext uri="{0D108BD9-81ED-4DB2-BD59-A6C34878D82A}">
                    <a16:rowId xmlns:a16="http://schemas.microsoft.com/office/drawing/2014/main" val="2258240395"/>
                  </a:ext>
                </a:extLst>
              </a:tr>
              <a:tr h="315700">
                <a:tc>
                  <a:txBody>
                    <a:bodyPr/>
                    <a:lstStyle/>
                    <a:p>
                      <a:pPr>
                        <a:lnSpc>
                          <a:spcPct val="115000"/>
                        </a:lnSpc>
                        <a:spcAft>
                          <a:spcPts val="300"/>
                        </a:spcAft>
                      </a:pPr>
                      <a:r>
                        <a:rPr lang="sk-GB" sz="900" dirty="0">
                          <a:effectLst/>
                        </a:rPr>
                        <a:t>Dokáže vysvetliť, ako funguje ekonomika krajiny a ako ekonomické a finančné procesy ovplyvňujú fungovanie spoločnosti.</a:t>
                      </a:r>
                      <a:endParaRPr lang="sk-GB" sz="9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9211" marR="49211" marT="0" marB="0" anchor="ctr"/>
                </a:tc>
                <a:tc vMerge="1">
                  <a:txBody>
                    <a:bodyPr/>
                    <a:lstStyle/>
                    <a:p>
                      <a:endParaRPr lang="sk-GB"/>
                    </a:p>
                  </a:txBody>
                  <a:tcPr/>
                </a:tc>
                <a:extLst>
                  <a:ext uri="{0D108BD9-81ED-4DB2-BD59-A6C34878D82A}">
                    <a16:rowId xmlns:a16="http://schemas.microsoft.com/office/drawing/2014/main" val="401945475"/>
                  </a:ext>
                </a:extLst>
              </a:tr>
            </a:tbl>
          </a:graphicData>
        </a:graphic>
      </p:graphicFrame>
      <p:sp>
        <p:nvSpPr>
          <p:cNvPr id="3" name="Nadpis 2">
            <a:extLst>
              <a:ext uri="{FF2B5EF4-FFF2-40B4-BE49-F238E27FC236}">
                <a16:creationId xmlns:a16="http://schemas.microsoft.com/office/drawing/2014/main" id="{40AF39E6-FFB9-E946-B5A3-184E4118B995}"/>
              </a:ext>
            </a:extLst>
          </p:cNvPr>
          <p:cNvSpPr>
            <a:spLocks noGrp="1"/>
          </p:cNvSpPr>
          <p:nvPr>
            <p:ph type="title"/>
          </p:nvPr>
        </p:nvSpPr>
        <p:spPr>
          <a:xfrm>
            <a:off x="457200" y="274638"/>
            <a:ext cx="8229600" cy="346050"/>
          </a:xfrm>
        </p:spPr>
        <p:txBody>
          <a:bodyPr>
            <a:normAutofit fontScale="90000"/>
          </a:bodyPr>
          <a:lstStyle/>
          <a:p>
            <a:r>
              <a:rPr lang="sk-SK" sz="2800" dirty="0"/>
              <a:t>Kompetencie pre demokratickú kultúru </a:t>
            </a:r>
            <a:r>
              <a:rPr lang="sk-SK" sz="2800"/>
              <a:t>- štandardy</a:t>
            </a:r>
            <a:endParaRPr lang="sk-GB" sz="2800" dirty="0"/>
          </a:p>
        </p:txBody>
      </p:sp>
    </p:spTree>
    <p:extLst>
      <p:ext uri="{BB962C8B-B14F-4D97-AF65-F5344CB8AC3E}">
        <p14:creationId xmlns:p14="http://schemas.microsoft.com/office/powerpoint/2010/main" val="13891945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33185BD8-3FD2-624C-A3E8-D92278DF140E}"/>
              </a:ext>
            </a:extLst>
          </p:cNvPr>
          <p:cNvSpPr>
            <a:spLocks noGrp="1"/>
          </p:cNvSpPr>
          <p:nvPr>
            <p:ph idx="1"/>
          </p:nvPr>
        </p:nvSpPr>
        <p:spPr/>
        <p:txBody>
          <a:bodyPr>
            <a:normAutofit/>
          </a:bodyPr>
          <a:lstStyle/>
          <a:p>
            <a:pPr algn="ctr"/>
            <a:endParaRPr lang="sk-SK" sz="4400" dirty="0"/>
          </a:p>
          <a:p>
            <a:pPr algn="ctr"/>
            <a:endParaRPr lang="sk-SK" sz="4400" dirty="0"/>
          </a:p>
          <a:p>
            <a:pPr algn="ctr"/>
            <a:r>
              <a:rPr lang="sk-SK" sz="4800" b="1" dirty="0"/>
              <a:t>Ďakujem za pozornosť!</a:t>
            </a:r>
          </a:p>
          <a:p>
            <a:pPr algn="ctr"/>
            <a:r>
              <a:rPr lang="sk-SK" sz="4800" b="1" dirty="0">
                <a:sym typeface="Wingdings" pitchFamily="2" charset="2"/>
              </a:rPr>
              <a:t></a:t>
            </a:r>
            <a:endParaRPr lang="sk-SK" sz="4800" b="1" dirty="0"/>
          </a:p>
        </p:txBody>
      </p:sp>
      <p:sp>
        <p:nvSpPr>
          <p:cNvPr id="3" name="Nadpis 2">
            <a:extLst>
              <a:ext uri="{FF2B5EF4-FFF2-40B4-BE49-F238E27FC236}">
                <a16:creationId xmlns:a16="http://schemas.microsoft.com/office/drawing/2014/main" id="{177AE032-678C-7642-81E6-42A003B4C375}"/>
              </a:ext>
            </a:extLst>
          </p:cNvPr>
          <p:cNvSpPr>
            <a:spLocks noGrp="1"/>
          </p:cNvSpPr>
          <p:nvPr>
            <p:ph type="title"/>
          </p:nvPr>
        </p:nvSpPr>
        <p:spPr/>
        <p:txBody>
          <a:bodyPr/>
          <a:lstStyle/>
          <a:p>
            <a:endParaRPr lang="sk-SK"/>
          </a:p>
        </p:txBody>
      </p:sp>
    </p:spTree>
    <p:extLst>
      <p:ext uri="{BB962C8B-B14F-4D97-AF65-F5344CB8AC3E}">
        <p14:creationId xmlns:p14="http://schemas.microsoft.com/office/powerpoint/2010/main" val="20606285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ala">
  <a:themeElements>
    <a:clrScheme name="Hal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Hal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Hal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9434</TotalTime>
  <Words>3269</Words>
  <Application>Microsoft Macintosh PowerPoint</Application>
  <PresentationFormat>Prezentácia na obrazovke (4:3)</PresentationFormat>
  <Paragraphs>213</Paragraphs>
  <Slides>25</Slides>
  <Notes>2</Notes>
  <HiddenSlides>0</HiddenSlides>
  <MMClips>0</MMClips>
  <ScaleCrop>false</ScaleCrop>
  <HeadingPairs>
    <vt:vector size="6" baseType="variant">
      <vt:variant>
        <vt:lpstr>Použité písma</vt:lpstr>
      </vt:variant>
      <vt:variant>
        <vt:i4>6</vt:i4>
      </vt:variant>
      <vt:variant>
        <vt:lpstr>Motív</vt:lpstr>
      </vt:variant>
      <vt:variant>
        <vt:i4>1</vt:i4>
      </vt:variant>
      <vt:variant>
        <vt:lpstr>Nadpisy snímok</vt:lpstr>
      </vt:variant>
      <vt:variant>
        <vt:i4>25</vt:i4>
      </vt:variant>
    </vt:vector>
  </HeadingPairs>
  <TitlesOfParts>
    <vt:vector size="32" baseType="lpstr">
      <vt:lpstr>Calibri</vt:lpstr>
      <vt:lpstr>Lucida Sans Unicode</vt:lpstr>
      <vt:lpstr>Times New Roman</vt:lpstr>
      <vt:lpstr>Verdana</vt:lpstr>
      <vt:lpstr>Wingdings 2</vt:lpstr>
      <vt:lpstr>Wingdings 3</vt:lpstr>
      <vt:lpstr>Hala</vt:lpstr>
      <vt:lpstr>  Demokracia v škole </vt:lpstr>
      <vt:lpstr>Čo je demokracia?</vt:lpstr>
      <vt:lpstr>Aké sú hlavné znaky demokracie?</vt:lpstr>
      <vt:lpstr>Demokracia ako súťaž</vt:lpstr>
      <vt:lpstr>Demokracia ako reprezentatívny systém vládnutia</vt:lpstr>
      <vt:lpstr>        Demokracia ako vláda práva  (demokratický právny štát)        </vt:lpstr>
      <vt:lpstr>Demokracia ako vláda práva  (demokratický právny štát)</vt:lpstr>
      <vt:lpstr>Demokracia ako rešpekt k ľudským právam</vt:lpstr>
      <vt:lpstr>Demokracia ako rešpekt k ľudským právam II.</vt:lpstr>
      <vt:lpstr>Demokracia ako rešpekt k ľudským právam III.</vt:lpstr>
      <vt:lpstr>Demokracia ako výzva</vt:lpstr>
      <vt:lpstr>Dohovor o právach dieťaťa – o vzdelávaní</vt:lpstr>
      <vt:lpstr>Dohovor o právach dieťaťa – ľudské práva a disciplína</vt:lpstr>
      <vt:lpstr>Demokracia v škole – škola demokracie</vt:lpstr>
      <vt:lpstr>Demokracia v škole – kontrolné otázky I </vt:lpstr>
      <vt:lpstr>Demokracia v škole – kontrolné otázky II</vt:lpstr>
      <vt:lpstr>Demokracia v škole – kontrolné otázky II</vt:lpstr>
      <vt:lpstr>Demokracia v škole – kontrolné otázky II</vt:lpstr>
      <vt:lpstr>Kompetencie pre život v demokratickej spoločnosti – I.</vt:lpstr>
      <vt:lpstr>Kľúčové kompetencie pre celoživotné vzdelávanie (EÚ – 2018) </vt:lpstr>
      <vt:lpstr>Kľúčové kompetencie pre celoživotné vzdelávanie – definícia kompetencií dôležitých pre demokraciu</vt:lpstr>
      <vt:lpstr>Model kompetencií pre demokratickú kultúru (Rada Európy, 2016 – 2018)</vt:lpstr>
      <vt:lpstr>Model kompetencií pre demokratickú kultúru (Rada Európy, 2016 – 2018, preklad)</vt:lpstr>
      <vt:lpstr>Kompetencie pre demokratickú kultúru - štandardy</vt:lpstr>
      <vt:lpstr>Prezentácia programu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Minorities and Minority Politics in CEU</dc:title>
  <dc:creator>user</dc:creator>
  <cp:lastModifiedBy>Matej Petocz</cp:lastModifiedBy>
  <cp:revision>178</cp:revision>
  <dcterms:created xsi:type="dcterms:W3CDTF">2014-07-03T08:29:11Z</dcterms:created>
  <dcterms:modified xsi:type="dcterms:W3CDTF">2020-11-15T08:49:06Z</dcterms:modified>
</cp:coreProperties>
</file>